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.jpeg" ContentType="image/jpeg"/>
  <Override PartName="/ppt/notesSlides/notesSlide3.xml" ContentType="application/vnd.openxmlformats-officedocument.presentationml.notesSlide+xml"/>
  <Override PartName="/ppt/media/image2.jpeg" ContentType="image/jpeg"/>
  <Override PartName="/ppt/notesSlides/notesSlide4.xml" ContentType="application/vnd.openxmlformats-officedocument.presentationml.notesSlide+xml"/>
  <Override PartName="/ppt/media/image3.jpeg" ContentType="image/jpeg"/>
  <Override PartName="/ppt/notesSlides/notesSlide5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ap.org/ap-in-the-news/2015/survey-young-adults-do-consume-news-in-their-own-way" TargetMode="Externa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from March 2015</a:t>
            </a:r>
          </a:p>
          <a:p>
            <a:pPr/>
            <a:r>
              <a:rPr u="sng">
                <a:hlinkClick r:id="rId3" invalidUrl="" action="" tgtFrame="" tooltip="" history="1" highlightClick="0" endSnd="0"/>
              </a:rPr>
              <a:t>https://www.ap.org/ap-in-the-news/2015/survey-young-adults-do-consume-news-in-their-own-way</a:t>
            </a:r>
          </a:p>
          <a:p>
            <a:pPr/>
            <a:r>
              <a:t>mentions that there is a lot of news content but often from less than well-known sources</a:t>
            </a:r>
          </a:p>
          <a:p>
            <a:pPr/>
            <a:r>
              <a:t>18-34 years older, 2/3 consume news regularly, often on social networking sites &amp; 40% of those do so multiple times a day</a:t>
            </a:r>
          </a:p>
          <a:p>
            <a:pPr/>
            <a:r>
              <a:t>may go to traditional news sites for hard news and go to to softer new sites via social networks (like FB) for softer lifestyle news</a:t>
            </a:r>
          </a:p>
          <a:p>
            <a:pPr/>
            <a:r>
              <a:t>using smartphones to access content</a:t>
            </a:r>
          </a:p>
          <a:p>
            <a:pPr/>
            <a:r>
              <a:t>39% are active seekers of news while 60% as passive consumers “bump into content”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are in a news environment where we are confronted with fake news, clickbait titles (to get us to visit certain stories), partisan/political bias, skepticism about the news, and then the challenge of determine the purpose of something we are reading from the news (report, give option etc.)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There are benefits to becoming more critical in our news consumption:</a:t>
            </a:r>
          </a:p>
          <a:p>
            <a:pPr/>
            <a:r>
              <a:t>increase our own credibility (e.g. in our work and conversations)</a:t>
            </a:r>
          </a:p>
          <a:p>
            <a:pPr/>
            <a:r>
              <a:t>use suitable and credible sources; confident that we are</a:t>
            </a:r>
          </a:p>
          <a:p>
            <a:pPr/>
            <a:r>
              <a:t>reduce the spread of misinformation (16% of U.S. adults have unsuspectingly shared a fake political news story)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Possible Questions:</a:t>
            </a:r>
          </a:p>
          <a:p>
            <a:pPr/>
            <a:r>
              <a:t>•	Which news article(s) did you believe was most accurate and least biased?  Could you make this determination by only looking at the article?  How challenging was this?</a:t>
            </a:r>
          </a:p>
          <a:p>
            <a:pPr/>
            <a:r>
              <a:t>•	What influenced you the most in making this determination? (headline/content, type of news story, use of evidence, tone/language, other…) </a:t>
            </a:r>
          </a:p>
          <a:p>
            <a:pPr/>
            <a:r>
              <a:t>•	Was it easier to evaluate your initial article after you heard about two other articles on the same topic? (opportunity to refer to corroboration)</a:t>
            </a:r>
          </a:p>
          <a:p>
            <a:pPr/>
            <a:r>
              <a:t>•	Was there any information missing that you think would have helped you in your evaluation?  What else should we have considered?</a:t>
            </a:r>
          </a:p>
          <a:p>
            <a:pPr/>
            <a:r>
              <a:t>•	If you are unsure about whether a news article is accurate and/or unbiased, what other strategies might you take? (Remember – student have not been given the news source)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Exhibit includes a 1) News Source Spectrum chart 2) poster about some News Sources 3) Question allowing you to respond to the exhibit chart etc.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washingtonpost.com/national/health-science/healthcaregov-suffers-first-enrollment-decline-ever-as-gop-works-to-kill-the-aca/2017/02/03/941e0e3a-ea2d-11e6-bf6f-301b6b443624_story.html" TargetMode="External"/><Relationship Id="rId4" Type="http://schemas.openxmlformats.org/officeDocument/2006/relationships/hyperlink" Target="http://www.washingtontimes.com/news/2017/feb/3/healthcaregov-signups-fall-short-last-year-92m/" TargetMode="External"/><Relationship Id="rId5" Type="http://schemas.openxmlformats.org/officeDocument/2006/relationships/hyperlink" Target="https://spectator.org/obamacare-signups-sag-and-its-trumps-fault/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mediabiasfactcheck.com/" TargetMode="External"/><Relationship Id="rId3" Type="http://schemas.openxmlformats.org/officeDocument/2006/relationships/hyperlink" Target="http://www.allsides.com/" TargetMode="External"/><Relationship Id="rId4" Type="http://schemas.openxmlformats.org/officeDocument/2006/relationships/hyperlink" Target="https://en.wikipedia.org/wiki/The_Washington_Post" TargetMode="External"/><Relationship Id="rId5" Type="http://schemas.openxmlformats.org/officeDocument/2006/relationships/hyperlink" Target="http://www.washingtontimes.com/about/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://libguides.ucmerced.edu/elevate-news-evaluation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valuating News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Evaluating News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rue or False"/>
          <p:cNvSpPr/>
          <p:nvPr>
            <p:ph type="title"/>
          </p:nvPr>
        </p:nvSpPr>
        <p:spPr>
          <a:xfrm>
            <a:off x="1689100" y="622300"/>
            <a:ext cx="21005800" cy="2286000"/>
          </a:xfrm>
          <a:prstGeom prst="rect">
            <a:avLst/>
          </a:prstGeom>
        </p:spPr>
        <p:txBody>
          <a:bodyPr/>
          <a:lstStyle/>
          <a:p>
            <a:pPr/>
            <a:r>
              <a:t>True or False</a:t>
            </a:r>
          </a:p>
        </p:txBody>
      </p:sp>
      <p:sp>
        <p:nvSpPr>
          <p:cNvPr id="159" name="A news article can be both accurate and biased."/>
          <p:cNvSpPr/>
          <p:nvPr/>
        </p:nvSpPr>
        <p:spPr>
          <a:xfrm>
            <a:off x="1512315" y="2857499"/>
            <a:ext cx="17276764" cy="307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500"/>
            </a:pPr>
          </a:p>
          <a:p>
            <a:pPr algn="l">
              <a:defRPr sz="6500"/>
            </a:pPr>
            <a:r>
              <a:t>A news article can be both accurate and biased.</a:t>
            </a:r>
          </a:p>
        </p:txBody>
      </p:sp>
      <p:sp>
        <p:nvSpPr>
          <p:cNvPr id="160" name="TRUE"/>
          <p:cNvSpPr/>
          <p:nvPr/>
        </p:nvSpPr>
        <p:spPr>
          <a:xfrm>
            <a:off x="19358491" y="3225800"/>
            <a:ext cx="4264185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500"/>
            </a:pPr>
          </a:p>
          <a:p>
            <a:pPr>
              <a:defRPr sz="6500"/>
            </a:pPr>
            <a:r>
              <a:t>TRUE</a:t>
            </a:r>
          </a:p>
        </p:txBody>
      </p:sp>
      <p:sp>
        <p:nvSpPr>
          <p:cNvPr id="161" name="TRUE"/>
          <p:cNvSpPr/>
          <p:nvPr/>
        </p:nvSpPr>
        <p:spPr>
          <a:xfrm>
            <a:off x="19358491" y="9575800"/>
            <a:ext cx="4264185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500"/>
            </a:pPr>
          </a:p>
          <a:p>
            <a:pPr>
              <a:defRPr sz="6500"/>
            </a:pPr>
            <a:r>
              <a:t>TRUE</a:t>
            </a:r>
          </a:p>
        </p:txBody>
      </p:sp>
      <p:sp>
        <p:nvSpPr>
          <p:cNvPr id="162" name="FALSE"/>
          <p:cNvSpPr/>
          <p:nvPr/>
        </p:nvSpPr>
        <p:spPr>
          <a:xfrm>
            <a:off x="19358491" y="6311900"/>
            <a:ext cx="4264185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500"/>
            </a:pPr>
          </a:p>
          <a:p>
            <a:pPr>
              <a:defRPr sz="6500"/>
            </a:pPr>
            <a:r>
              <a:t>FALSE</a:t>
            </a:r>
          </a:p>
        </p:txBody>
      </p:sp>
      <p:sp>
        <p:nvSpPr>
          <p:cNvPr id="163" name="Analyzing the tone of an article may help you…"/>
          <p:cNvSpPr/>
          <p:nvPr/>
        </p:nvSpPr>
        <p:spPr>
          <a:xfrm>
            <a:off x="1574800" y="10058400"/>
            <a:ext cx="17151795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500"/>
            </a:pPr>
            <a:r>
              <a:t>Analyzing the tone of an article may help you </a:t>
            </a:r>
          </a:p>
          <a:p>
            <a:pPr algn="l">
              <a:defRPr sz="6500"/>
            </a:pPr>
            <a:r>
              <a:t>determine if the article is biased.</a:t>
            </a:r>
          </a:p>
        </p:txBody>
      </p:sp>
      <p:sp>
        <p:nvSpPr>
          <p:cNvPr id="164" name="A news source only publishes news articles…"/>
          <p:cNvSpPr/>
          <p:nvPr/>
        </p:nvSpPr>
        <p:spPr>
          <a:xfrm>
            <a:off x="1522761" y="6953250"/>
            <a:ext cx="16630080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500"/>
            </a:pPr>
            <a:r>
              <a:t>A news source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only</a:t>
            </a:r>
            <a:r>
              <a:t> publishes news articles </a:t>
            </a:r>
          </a:p>
          <a:p>
            <a:pPr algn="l">
              <a:defRPr sz="6500"/>
            </a:pPr>
            <a:r>
              <a:t>that reflect its perspective.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wd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wd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wd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4"/>
      <p:bldP build="whole" bldLvl="1" animBg="1" rev="0" advAuto="0" spid="163" grpId="5"/>
      <p:bldP build="whole" bldLvl="1" animBg="1" rev="0" advAuto="0" spid="160" grpId="2"/>
      <p:bldP build="whole" bldLvl="1" animBg="1" rev="0" advAuto="0" spid="161" grpId="6"/>
      <p:bldP build="whole" bldLvl="1" animBg="1" rev="0" advAuto="0" spid="164" grpId="3"/>
      <p:bldP build="whole" bldLvl="1" animBg="1" rev="0" advAuto="0" spid="1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3 - Our News Environment.jpg" descr="3 - Our News Environm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4472" y="802363"/>
            <a:ext cx="20185459" cy="12111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9 - Why Become.jpg" descr="9 - Why Becom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4777" y="702530"/>
            <a:ext cx="20518233" cy="12310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News Articles - Discussion"/>
          <p:cNvSpPr/>
          <p:nvPr>
            <p:ph type="title"/>
          </p:nvPr>
        </p:nvSpPr>
        <p:spPr>
          <a:xfrm>
            <a:off x="350308" y="630766"/>
            <a:ext cx="23441225" cy="2286001"/>
          </a:xfrm>
          <a:prstGeom prst="rect">
            <a:avLst/>
          </a:prstGeom>
        </p:spPr>
        <p:txBody>
          <a:bodyPr/>
          <a:lstStyle/>
          <a:p>
            <a:pPr/>
            <a:r>
              <a:t>News Articles - Discussion</a:t>
            </a:r>
          </a:p>
        </p:txBody>
      </p:sp>
      <p:sp>
        <p:nvSpPr>
          <p:cNvPr id="132" name="Article B…"/>
          <p:cNvSpPr/>
          <p:nvPr/>
        </p:nvSpPr>
        <p:spPr>
          <a:xfrm>
            <a:off x="8866099" y="3197054"/>
            <a:ext cx="7583738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Article B </a:t>
            </a:r>
          </a:p>
          <a:p>
            <a:pPr/>
            <a:r>
              <a:rPr u="sng">
                <a:hlinkClick r:id="rId3" invalidUrl="" action="" tgtFrame="" tooltip="" history="1" highlightClick="0" endSnd="0"/>
              </a:rPr>
              <a:t>“HealthCare.gov suffers first enrollment decline as GOP works to kill the ACA”</a:t>
            </a:r>
          </a:p>
        </p:txBody>
      </p:sp>
      <p:sp>
        <p:nvSpPr>
          <p:cNvPr id="133" name="Article A…"/>
          <p:cNvSpPr/>
          <p:nvPr/>
        </p:nvSpPr>
        <p:spPr>
          <a:xfrm>
            <a:off x="764888" y="3578054"/>
            <a:ext cx="7355312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Article A</a:t>
            </a:r>
          </a:p>
          <a:p>
            <a:pPr/>
            <a:r>
              <a:rPr u="sng">
                <a:hlinkClick r:id="rId4" invalidUrl="" action="" tgtFrame="" tooltip="" history="1" highlightClick="0" endSnd="0"/>
              </a:rPr>
              <a:t>“HealthCare.gov signups fall short of last year, at 9.2M”</a:t>
            </a:r>
          </a:p>
        </p:txBody>
      </p:sp>
      <p:sp>
        <p:nvSpPr>
          <p:cNvPr id="134" name="Article C…"/>
          <p:cNvSpPr/>
          <p:nvPr/>
        </p:nvSpPr>
        <p:spPr>
          <a:xfrm>
            <a:off x="16454755" y="3158066"/>
            <a:ext cx="7355312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Article C</a:t>
            </a:r>
          </a:p>
          <a:p>
            <a:pPr/>
            <a:r>
              <a:rPr u="sng">
                <a:hlinkClick r:id="rId5" invalidUrl="" action="" tgtFrame="" tooltip="" history="1" highlightClick="0" endSnd="0"/>
              </a:rPr>
              <a:t>“Obamacare Signups Sag and It’s Trump’s Fault?”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10 - Strategies.jpg" descr="10 - Strategi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9417" y="874450"/>
            <a:ext cx="19945166" cy="1196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News Articles - News Sources"/>
          <p:cNvSpPr/>
          <p:nvPr>
            <p:ph type="title"/>
          </p:nvPr>
        </p:nvSpPr>
        <p:spPr>
          <a:xfrm>
            <a:off x="350308" y="630766"/>
            <a:ext cx="23441225" cy="2286001"/>
          </a:xfrm>
          <a:prstGeom prst="rect">
            <a:avLst/>
          </a:prstGeom>
        </p:spPr>
        <p:txBody>
          <a:bodyPr/>
          <a:lstStyle/>
          <a:p>
            <a:pPr/>
            <a:r>
              <a:t>News Articles - News Sources</a:t>
            </a:r>
          </a:p>
        </p:txBody>
      </p:sp>
      <p:sp>
        <p:nvSpPr>
          <p:cNvPr id="141" name="Article B…"/>
          <p:cNvSpPr/>
          <p:nvPr/>
        </p:nvSpPr>
        <p:spPr>
          <a:xfrm>
            <a:off x="8514344" y="3287280"/>
            <a:ext cx="7355312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Article B</a:t>
            </a:r>
          </a:p>
          <a:p>
            <a:pPr>
              <a:defRPr sz="4000"/>
            </a:pPr>
            <a:r>
              <a:t>“HealthCare.gov suffers first enrollment decline as GOP works to kill the ACA”</a:t>
            </a:r>
          </a:p>
          <a:p>
            <a:pPr>
              <a:defRPr sz="4000"/>
            </a:pPr>
          </a:p>
          <a:p>
            <a:pPr>
              <a:defRPr i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The Washington Post</a:t>
            </a:r>
          </a:p>
        </p:txBody>
      </p:sp>
      <p:sp>
        <p:nvSpPr>
          <p:cNvPr id="142" name="Article A…"/>
          <p:cNvSpPr/>
          <p:nvPr/>
        </p:nvSpPr>
        <p:spPr>
          <a:xfrm>
            <a:off x="517837" y="3287280"/>
            <a:ext cx="7355311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Article A</a:t>
            </a:r>
          </a:p>
          <a:p>
            <a:pPr>
              <a:defRPr sz="4000"/>
            </a:pPr>
            <a:r>
              <a:t>“HealthCare.gov signups fall short of last year, at 9.2M”</a:t>
            </a:r>
          </a:p>
          <a:p>
            <a:pPr>
              <a:defRPr sz="4000"/>
            </a:pPr>
          </a:p>
          <a:p>
            <a:pPr>
              <a:defRPr sz="4000"/>
            </a:pPr>
          </a:p>
          <a:p>
            <a:pPr>
              <a:defRPr i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The Washington Times</a:t>
            </a:r>
          </a:p>
        </p:txBody>
      </p:sp>
      <p:sp>
        <p:nvSpPr>
          <p:cNvPr id="143" name="Article C…"/>
          <p:cNvSpPr/>
          <p:nvPr/>
        </p:nvSpPr>
        <p:spPr>
          <a:xfrm>
            <a:off x="16454755" y="3064933"/>
            <a:ext cx="7355312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Article C</a:t>
            </a:r>
          </a:p>
          <a:p>
            <a:pPr>
              <a:defRPr sz="4000"/>
            </a:pPr>
            <a:r>
              <a:t>“Obamacare Signups Sag and It’s Trump’s Fault?”</a:t>
            </a:r>
          </a:p>
          <a:p>
            <a:pPr>
              <a:defRPr sz="4000"/>
            </a:pPr>
          </a:p>
          <a:p>
            <a:pPr>
              <a:defRPr sz="4000"/>
            </a:pPr>
          </a:p>
          <a:p>
            <a:pPr>
              <a:defRPr i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The American Spectator</a:t>
            </a:r>
          </a:p>
        </p:txBody>
      </p:sp>
      <p:sp>
        <p:nvSpPr>
          <p:cNvPr id="144" name="Questions:…"/>
          <p:cNvSpPr/>
          <p:nvPr/>
        </p:nvSpPr>
        <p:spPr>
          <a:xfrm>
            <a:off x="4177933" y="9000066"/>
            <a:ext cx="16028134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Questions:</a:t>
            </a:r>
          </a:p>
          <a:p>
            <a:pPr marL="854807" indent="-854807" algn="l">
              <a:buSzPct val="100000"/>
              <a:buAutoNum type="arabicPeriod" startAt="1"/>
            </a:pPr>
            <a:r>
              <a:t>Do we know anything about these news sources?     </a:t>
            </a:r>
          </a:p>
          <a:p>
            <a:pPr marL="854807" indent="-854807" algn="l">
              <a:buSzPct val="100000"/>
              <a:buAutoNum type="arabicPeriod" startAt="1"/>
            </a:pPr>
            <a:r>
              <a:t>Where might we find out more about news sources?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sourc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Resources </a:t>
            </a:r>
          </a:p>
        </p:txBody>
      </p:sp>
      <p:sp>
        <p:nvSpPr>
          <p:cNvPr id="147" name="Media Bias/Fact Check…"/>
          <p:cNvSpPr/>
          <p:nvPr>
            <p:ph type="body" sz="half" idx="1"/>
          </p:nvPr>
        </p:nvSpPr>
        <p:spPr>
          <a:xfrm>
            <a:off x="1689100" y="3111235"/>
            <a:ext cx="21005800" cy="582956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000"/>
              </a:spcBef>
            </a:pPr>
            <a:r>
              <a:rPr u="sng">
                <a:hlinkClick r:id="rId2" invalidUrl="" action="" tgtFrame="" tooltip="" history="1" highlightClick="0" endSnd="0"/>
              </a:rPr>
              <a:t>Media Bias/Fact Check</a:t>
            </a:r>
          </a:p>
          <a:p>
            <a:pPr>
              <a:spcBef>
                <a:spcPts val="2000"/>
              </a:spcBef>
            </a:pPr>
            <a:r>
              <a:rPr u="sng">
                <a:hlinkClick r:id="rId3" invalidUrl="" action="" tgtFrame="" tooltip="" history="1" highlightClick="0" endSnd="0"/>
              </a:rPr>
              <a:t>AllSides</a:t>
            </a:r>
          </a:p>
          <a:p>
            <a:pPr>
              <a:spcBef>
                <a:spcPts val="2000"/>
              </a:spcBef>
            </a:pPr>
            <a:r>
              <a:rPr u="sng">
                <a:hlinkClick r:id="rId4" invalidUrl="" action="" tgtFrame="" tooltip="" history="1" highlightClick="0" endSnd="0"/>
              </a:rPr>
              <a:t>Wikipedia</a:t>
            </a:r>
          </a:p>
          <a:p>
            <a:pPr>
              <a:spcBef>
                <a:spcPts val="2000"/>
              </a:spcBef>
            </a:pPr>
            <a:r>
              <a:rPr u="sng">
                <a:hlinkClick r:id="rId5" invalidUrl="" action="" tgtFrame="" tooltip="" history="1" highlightClick="0" endSnd="0"/>
              </a:rPr>
              <a:t>“About” the Source</a:t>
            </a:r>
          </a:p>
          <a:p>
            <a:pPr>
              <a:spcBef>
                <a:spcPts val="2000"/>
              </a:spcBef>
            </a:pPr>
            <a:r>
              <a:t>Other sources </a:t>
            </a:r>
          </a:p>
        </p:txBody>
      </p:sp>
      <p:sp>
        <p:nvSpPr>
          <p:cNvPr id="148" name="Note: There can be extremely varied coverage and perspectives within a news source."/>
          <p:cNvSpPr/>
          <p:nvPr/>
        </p:nvSpPr>
        <p:spPr>
          <a:xfrm>
            <a:off x="2389167" y="10214480"/>
            <a:ext cx="18666656" cy="1625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b="1">
                <a:solidFill>
                  <a:srgbClr val="D84942"/>
                </a:solidFill>
                <a:latin typeface="Helvetica"/>
                <a:ea typeface="Helvetica"/>
                <a:cs typeface="Helvetica"/>
                <a:sym typeface="Helvetica"/>
              </a:rPr>
              <a:t>Note:</a:t>
            </a:r>
            <a:r>
              <a:t> There can be extremely varied coverage and perspectives within a news source.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trategies for Critically Consuming New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0400">
              <a:defRPr sz="8960"/>
            </a:lvl1pPr>
          </a:lstStyle>
          <a:p>
            <a:pPr/>
            <a:r>
              <a:t>Strategies for Critically Consuming News</a:t>
            </a:r>
          </a:p>
        </p:txBody>
      </p:sp>
      <p:sp>
        <p:nvSpPr>
          <p:cNvPr id="151" name="Compare the headline with the content…"/>
          <p:cNvSpPr/>
          <p:nvPr>
            <p:ph type="body" idx="1"/>
          </p:nvPr>
        </p:nvSpPr>
        <p:spPr>
          <a:xfrm>
            <a:off x="1689100" y="3238500"/>
            <a:ext cx="21005800" cy="9220200"/>
          </a:xfrm>
          <a:prstGeom prst="rect">
            <a:avLst/>
          </a:prstGeom>
        </p:spPr>
        <p:txBody>
          <a:bodyPr/>
          <a:lstStyle/>
          <a:p>
            <a:pPr marL="0" indent="0" defTabSz="668655">
              <a:spcBef>
                <a:spcPts val="900"/>
              </a:spcBef>
              <a:buSzTx/>
              <a:buNone/>
              <a:defRPr sz="4212"/>
            </a:pPr>
            <a:r>
              <a:t>Compare the headline with the content</a:t>
            </a:r>
          </a:p>
          <a:p>
            <a:pPr lvl="2" marL="1543050" indent="-514350" defTabSz="668655">
              <a:spcBef>
                <a:spcPts val="900"/>
              </a:spcBef>
              <a:defRPr sz="4212"/>
            </a:pPr>
            <a:r>
              <a:t> some sources are more concerned about clicks than accurate reporting</a:t>
            </a:r>
          </a:p>
          <a:p>
            <a:pPr marL="0" indent="0" defTabSz="668655">
              <a:spcBef>
                <a:spcPts val="900"/>
              </a:spcBef>
              <a:buSzTx/>
              <a:buNone/>
              <a:defRPr sz="4212"/>
            </a:pPr>
            <a:r>
              <a:t>Recognize the author’s goal </a:t>
            </a:r>
          </a:p>
          <a:p>
            <a:pPr lvl="2" marL="1543050" indent="-514350" defTabSz="668655">
              <a:spcBef>
                <a:spcPts val="900"/>
              </a:spcBef>
              <a:defRPr sz="4212"/>
            </a:pPr>
            <a:r>
              <a:t>e.g. editorial vs. reporting</a:t>
            </a:r>
          </a:p>
          <a:p>
            <a:pPr marL="0" indent="0" defTabSz="668655">
              <a:spcBef>
                <a:spcPts val="900"/>
              </a:spcBef>
              <a:buSzTx/>
              <a:buNone/>
              <a:defRPr sz="4212"/>
            </a:pPr>
            <a:r>
              <a:t>Consider the content focus &amp; use of evidence</a:t>
            </a:r>
          </a:p>
          <a:p>
            <a:pPr lvl="2" marL="1543050" indent="-514350" defTabSz="668655">
              <a:spcBef>
                <a:spcPts val="900"/>
              </a:spcBef>
              <a:defRPr sz="4212"/>
            </a:pPr>
            <a:r>
              <a:t>What is included or left out?</a:t>
            </a:r>
          </a:p>
          <a:p>
            <a:pPr marL="0" indent="0" defTabSz="668655">
              <a:spcBef>
                <a:spcPts val="900"/>
              </a:spcBef>
              <a:buSzTx/>
              <a:buNone/>
              <a:defRPr sz="4212"/>
            </a:pPr>
            <a:r>
              <a:t>Look at the language </a:t>
            </a:r>
          </a:p>
          <a:p>
            <a:pPr lvl="2" marL="1543050" indent="-514350" defTabSz="668655">
              <a:spcBef>
                <a:spcPts val="900"/>
              </a:spcBef>
              <a:defRPr sz="4212"/>
            </a:pPr>
            <a:r>
              <a:t>attitude toward the topic</a:t>
            </a:r>
          </a:p>
          <a:p>
            <a:pPr marL="0" indent="0" defTabSz="668655">
              <a:spcBef>
                <a:spcPts val="900"/>
              </a:spcBef>
              <a:buSzTx/>
              <a:buNone/>
              <a:defRPr sz="4212"/>
            </a:pPr>
            <a:r>
              <a:t>Corroborate &amp; investigate </a:t>
            </a:r>
          </a:p>
          <a:p>
            <a:pPr lvl="2" marL="1543050" indent="-514350" defTabSz="668655">
              <a:spcBef>
                <a:spcPts val="900"/>
              </a:spcBef>
              <a:defRPr sz="4212"/>
            </a:pPr>
            <a:r>
              <a:t>compare to other articles</a:t>
            </a:r>
          </a:p>
          <a:p>
            <a:pPr marL="0" indent="0" defTabSz="668655">
              <a:spcBef>
                <a:spcPts val="900"/>
              </a:spcBef>
              <a:buSzTx/>
              <a:buNone/>
              <a:defRPr sz="4212"/>
            </a:pPr>
            <a:r>
              <a:t>Know your news sources </a:t>
            </a:r>
          </a:p>
          <a:p>
            <a:pPr lvl="2" marL="1543050" indent="-514350" defTabSz="668655">
              <a:spcBef>
                <a:spcPts val="900"/>
              </a:spcBef>
              <a:defRPr sz="4212"/>
            </a:pPr>
            <a:r>
              <a:t>Be aware of purpose and partisan leanings.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lack Logo (493x204).png" descr="Black Logo (493x204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9807" y="1856568"/>
            <a:ext cx="11264386" cy="466112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Library Exhibit - 2nd floor…"/>
          <p:cNvSpPr/>
          <p:nvPr/>
        </p:nvSpPr>
        <p:spPr>
          <a:xfrm>
            <a:off x="1843750" y="8636394"/>
            <a:ext cx="20696501" cy="604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500"/>
            </a:pPr>
            <a:r>
              <a:t>Library Exhibit - 2nd floor</a:t>
            </a:r>
          </a:p>
          <a:p>
            <a:pPr>
              <a:defRPr sz="7500"/>
            </a:pPr>
          </a:p>
          <a:p>
            <a:pPr>
              <a:defRPr sz="6000"/>
            </a:pPr>
            <a:r>
              <a:rPr u="sng">
                <a:hlinkClick r:id="rId4" invalidUrl="" action="" tgtFrame="" tooltip="" history="1" highlightClick="0" endSnd="0"/>
              </a:rPr>
              <a:t>http://libguides.ucmerced.edu/elevate-news-evaluation</a:t>
            </a:r>
          </a:p>
          <a:p>
            <a:pPr>
              <a:defRPr sz="90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