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chemeClr val="tx1"/>
                </a:solidFill>
              </a:rPr>
              <a:t>Activity </a:t>
            </a:r>
            <a:r>
              <a:rPr lang="en-US" sz="4400" dirty="0" smtClean="0">
                <a:solidFill>
                  <a:schemeClr val="tx1"/>
                </a:solidFill>
              </a:rPr>
              <a:t>5: </a:t>
            </a:r>
            <a:r>
              <a:rPr lang="en-US" sz="1600" dirty="0" smtClean="0">
                <a:solidFill>
                  <a:schemeClr val="tx1"/>
                </a:solidFill>
              </a:rPr>
              <a:t>Critically Reading the Author </a:t>
            </a:r>
            <a:r>
              <a:rPr lang="en-US" sz="1600" dirty="0" smtClean="0">
                <a:solidFill>
                  <a:schemeClr val="tx1"/>
                </a:solidFill>
              </a:rPr>
              <a:t>Index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Student Learning Objective: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The student will apply practical critical reading skills in order identify key contributors and writings in the psychology discipline. 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381000" y="3685032"/>
            <a:ext cx="8113776" cy="2639568"/>
          </a:xfrm>
          <a:prstGeom prst="rect">
            <a:avLst/>
          </a:prstGeom>
        </p:spPr>
        <p:txBody>
          <a:bodyPr vert="horz" lIns="182880" tIns="0">
            <a:normAutofit fontScale="25000" lnSpcReduction="20000"/>
          </a:bodyPr>
          <a:lstStyle/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6400" b="1" dirty="0" smtClean="0"/>
          </a:p>
          <a:p>
            <a:pPr lvl="0" algn="l"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ACRL Framework 6.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Searching as Strategic </a:t>
            </a:r>
            <a:r>
              <a:rPr lang="en-US" sz="4800" dirty="0" smtClean="0">
                <a:solidFill>
                  <a:schemeClr val="tx1"/>
                </a:solidFill>
              </a:rPr>
              <a:t>Ex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ploration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6.3 Utilize divergent and convergent thinking when searching.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6.4 Match information needs and search strategies to search tools.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6.5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and refine needs</a:t>
            </a:r>
            <a:r>
              <a:rPr kumimoji="0" lang="en-US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search strategies, based on search results.</a:t>
            </a: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 Guidelines </a:t>
            </a: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2.2c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and navigate psychology databases and other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legitimate 	sources of 	psychology information.</a:t>
            </a: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>
              <a:buClr>
                <a:schemeClr val="accent1"/>
              </a:buClr>
              <a:buSzPct val="80000"/>
            </a:pP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 algn="l">
              <a:buClr>
                <a:schemeClr val="accent1"/>
              </a:buClr>
              <a:buSzPct val="80000"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reading pedagogy: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paradigmatic text,</a:t>
            </a:r>
            <a:r>
              <a:rPr kumimoji="0" lang="en-US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lists, numbers.</a:t>
            </a: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 algn="l">
              <a:buClr>
                <a:schemeClr val="accent1"/>
              </a:buClr>
              <a:buSzPct val="80000"/>
            </a:pPr>
            <a:endParaRPr lang="en-US" sz="6400" dirty="0" smtClean="0"/>
          </a:p>
          <a:p>
            <a:pPr marL="36576" lvl="0" algn="l">
              <a:buClr>
                <a:schemeClr val="accent1"/>
              </a:buClr>
              <a:buSzPct val="80000"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r="7843"/>
          <a:stretch>
            <a:fillRect/>
          </a:stretch>
        </p:blipFill>
        <p:spPr bwMode="auto">
          <a:xfrm>
            <a:off x="609600" y="4648200"/>
            <a:ext cx="8082042" cy="1339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9" name="Rectangle 8"/>
          <p:cNvSpPr/>
          <p:nvPr/>
        </p:nvSpPr>
        <p:spPr>
          <a:xfrm>
            <a:off x="609600" y="4648200"/>
            <a:ext cx="8077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7467600" cy="9047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914400" y="1143000"/>
            <a:ext cx="457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1143000"/>
            <a:ext cx="457200" cy="53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7467600" cy="9047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143000" y="2057400"/>
            <a:ext cx="739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Searching in the author field for Gourash, Nancy = 1 result.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A key word search for Gourash Nancy = 4 results.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Reading the citations closely, one sees that her married name is Bliwise.</a:t>
            </a:r>
          </a:p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467600" cy="9047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9600" y="4724400"/>
            <a:ext cx="53247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181D0C"/>
                </a:solidFill>
              </a:rPr>
              <a:t>A search in the Author Index for Bliwise, Nancy = 20 total results.</a:t>
            </a:r>
          </a:p>
          <a:p>
            <a:endParaRPr lang="en-US" sz="1200" dirty="0">
              <a:solidFill>
                <a:srgbClr val="181D0C"/>
              </a:solidFill>
            </a:endParaRPr>
          </a:p>
          <a:p>
            <a:r>
              <a:rPr lang="en-US" sz="1200" dirty="0">
                <a:solidFill>
                  <a:srgbClr val="181D0C"/>
                </a:solidFill>
              </a:rPr>
              <a:t>Her name is listed 3 different ways:</a:t>
            </a:r>
          </a:p>
          <a:p>
            <a:r>
              <a:rPr lang="en-US" sz="1200" dirty="0">
                <a:solidFill>
                  <a:srgbClr val="181D0C"/>
                </a:solidFill>
              </a:rPr>
              <a:t>Bliwise, Nancy</a:t>
            </a:r>
          </a:p>
          <a:p>
            <a:r>
              <a:rPr lang="en-US" sz="1200" dirty="0">
                <a:solidFill>
                  <a:srgbClr val="181D0C"/>
                </a:solidFill>
              </a:rPr>
              <a:t>Bliwise, Nancy G.</a:t>
            </a:r>
          </a:p>
          <a:p>
            <a:r>
              <a:rPr lang="en-US" sz="1200" dirty="0">
                <a:solidFill>
                  <a:srgbClr val="181D0C"/>
                </a:solidFill>
              </a:rPr>
              <a:t>Bliwise, Nancy Gourash </a:t>
            </a:r>
          </a:p>
          <a:p>
            <a:endParaRPr lang="en-US" sz="1200" dirty="0">
              <a:solidFill>
                <a:srgbClr val="181D0C"/>
              </a:solidFill>
            </a:endParaRPr>
          </a:p>
          <a:p>
            <a:r>
              <a:rPr lang="en-US" sz="1200" dirty="0">
                <a:solidFill>
                  <a:srgbClr val="181D0C"/>
                </a:solidFill>
              </a:rPr>
              <a:t>Also listed as:</a:t>
            </a:r>
          </a:p>
          <a:p>
            <a:r>
              <a:rPr lang="en-US" sz="1200" dirty="0">
                <a:solidFill>
                  <a:srgbClr val="181D0C"/>
                </a:solidFill>
              </a:rPr>
              <a:t>Gourash, Nancy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438400"/>
            <a:ext cx="7924800" cy="2002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1" name="Rectangle 10"/>
          <p:cNvSpPr/>
          <p:nvPr/>
        </p:nvSpPr>
        <p:spPr>
          <a:xfrm>
            <a:off x="838200" y="3352800"/>
            <a:ext cx="7696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51054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5257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33400"/>
            <a:ext cx="6096000" cy="2031325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Using the Author Index, find all of the articles listed in PsycInfo by this person: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B.F. Skinner</a:t>
            </a:r>
          </a:p>
          <a:p>
            <a:r>
              <a:rPr lang="en-US" dirty="0">
                <a:solidFill>
                  <a:srgbClr val="181D0C"/>
                </a:solidFill>
              </a:rPr>
              <a:t>Hint: His full name is </a:t>
            </a:r>
            <a:r>
              <a:rPr lang="en-US" dirty="0" err="1">
                <a:solidFill>
                  <a:srgbClr val="181D0C"/>
                </a:solidFill>
              </a:rPr>
              <a:t>Burrhus</a:t>
            </a:r>
            <a:r>
              <a:rPr lang="en-US" dirty="0">
                <a:solidFill>
                  <a:srgbClr val="181D0C"/>
                </a:solidFill>
              </a:rPr>
              <a:t> Frederic</a:t>
            </a:r>
          </a:p>
          <a:p>
            <a:r>
              <a:rPr lang="en-US" dirty="0">
                <a:solidFill>
                  <a:srgbClr val="181D0C"/>
                </a:solidFill>
              </a:rPr>
              <a:t>There is also an error in the database relating to this name. Can your identify the error?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86600" y="6858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743200"/>
            <a:ext cx="4986337" cy="34222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Rectangle 6"/>
          <p:cNvSpPr/>
          <p:nvPr/>
        </p:nvSpPr>
        <p:spPr>
          <a:xfrm>
            <a:off x="1828800" y="4419600"/>
            <a:ext cx="2590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2819400"/>
            <a:ext cx="609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DE7C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rgbClr val="181D0C"/>
      </a:dk1>
      <a:lt1>
        <a:srgbClr val="DDE7C5"/>
      </a:lt1>
      <a:dk2>
        <a:srgbClr val="B0C779"/>
      </a:dk2>
      <a:lt2>
        <a:srgbClr val="269926"/>
      </a:lt2>
      <a:accent1>
        <a:srgbClr val="C3D69B"/>
      </a:accent1>
      <a:accent2>
        <a:srgbClr val="33CC33"/>
      </a:accent2>
      <a:accent3>
        <a:srgbClr val="92D050"/>
      </a:accent3>
      <a:accent4>
        <a:srgbClr val="8064A2"/>
      </a:accent4>
      <a:accent5>
        <a:srgbClr val="4BACC6"/>
      </a:accent5>
      <a:accent6>
        <a:srgbClr val="98E598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    Activity 5: Critically Reading the Author Index     Student Learning Objective: The student will apply practical critical reading skills in order identify key contributors and writings in the psychology discipline.  </vt:lpstr>
      <vt:lpstr>Slide 2</vt:lpstr>
      <vt:lpstr>Slide 3</vt:lpstr>
      <vt:lpstr>Slide 4</vt:lpstr>
    </vt:vector>
  </TitlesOfParts>
  <Company>McKesson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Activity 5: Critically Reading the Author Index     Student Learning Objective: The student will apply practical critical reading skills in order identify key contributors and writings in the psychology discipline.  </dc:title>
  <dc:creator>Sala</dc:creator>
  <cp:lastModifiedBy>Sala</cp:lastModifiedBy>
  <cp:revision>1</cp:revision>
  <dcterms:created xsi:type="dcterms:W3CDTF">2021-09-28T15:28:19Z</dcterms:created>
  <dcterms:modified xsi:type="dcterms:W3CDTF">2021-09-28T15:28:29Z</dcterms:modified>
</cp:coreProperties>
</file>