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696200" cy="3276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Activity 7: </a:t>
            </a:r>
            <a:r>
              <a:rPr lang="en-US" sz="1800" dirty="0" smtClean="0">
                <a:solidFill>
                  <a:schemeClr val="tx1"/>
                </a:solidFill>
              </a:rPr>
              <a:t>Critically Reading </a:t>
            </a:r>
            <a:r>
              <a:rPr lang="en-US" sz="1800" dirty="0" smtClean="0">
                <a:solidFill>
                  <a:schemeClr val="tx1"/>
                </a:solidFill>
              </a:rPr>
              <a:t>Help Sheets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Student Learning Objective: The student will apply practical critical reading skills to Help Sheets in order to identify methods for searching, identifying, evaluating, and assessing pertinent information sources.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808976" cy="2743200"/>
          </a:xfrm>
        </p:spPr>
        <p:txBody>
          <a:bodyPr>
            <a:normAutofit fontScale="25000" lnSpcReduction="20000"/>
          </a:bodyPr>
          <a:lstStyle/>
          <a:p>
            <a:pPr lvl="0" algn="l">
              <a:defRPr/>
            </a:pPr>
            <a:endParaRPr lang="en-US" sz="4300" dirty="0" smtClean="0"/>
          </a:p>
          <a:p>
            <a:pPr lvl="0" algn="l">
              <a:defRPr/>
            </a:pPr>
            <a:r>
              <a:rPr lang="en-US" sz="5600" dirty="0" smtClean="0">
                <a:solidFill>
                  <a:schemeClr val="tx1"/>
                </a:solidFill>
              </a:rPr>
              <a:t>ACRL Framework 6. Searching as strategic exploration</a:t>
            </a:r>
          </a:p>
          <a:p>
            <a:pPr lvl="0" algn="l"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6.4 </a:t>
            </a:r>
            <a:r>
              <a:rPr lang="en-US" sz="4800" dirty="0" smtClean="0">
                <a:solidFill>
                  <a:schemeClr val="tx1"/>
                </a:solidFill>
              </a:rPr>
              <a:t>Match information needs and search strategies to search tools. 	</a:t>
            </a:r>
          </a:p>
          <a:p>
            <a:pPr lvl="0" algn="l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6.6 </a:t>
            </a:r>
            <a:r>
              <a:rPr lang="en-US" sz="4800" dirty="0" smtClean="0">
                <a:solidFill>
                  <a:schemeClr val="tx1"/>
                </a:solidFill>
              </a:rPr>
              <a:t>Understand how information systems are organized to access relevant 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information.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5600" b="1" dirty="0" smtClean="0">
                <a:solidFill>
                  <a:schemeClr val="tx1"/>
                </a:solidFill>
              </a:rPr>
              <a:t>APA Guidelines </a:t>
            </a:r>
          </a:p>
          <a:p>
            <a:pPr lvl="0" algn="l">
              <a:defRPr/>
            </a:pPr>
            <a:r>
              <a:rPr lang="en-US" sz="5600" b="1" dirty="0" smtClean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2.2c: </a:t>
            </a:r>
            <a:r>
              <a:rPr lang="en-US" sz="4800" dirty="0" smtClean="0">
                <a:solidFill>
                  <a:schemeClr val="tx1"/>
                </a:solidFill>
              </a:rPr>
              <a:t>Identify and navigate psychology databases and other legitimate sources of 	psychology information.</a:t>
            </a:r>
          </a:p>
          <a:p>
            <a:pPr lvl="0" algn="l">
              <a:defRPr/>
            </a:pPr>
            <a:endParaRPr lang="en-US" sz="4300" dirty="0" smtClean="0">
              <a:solidFill>
                <a:schemeClr val="tx1"/>
              </a:solidFill>
            </a:endParaRPr>
          </a:p>
          <a:p>
            <a:pPr lvl="0"/>
            <a:endParaRPr lang="en-US" sz="4300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sz="5600" b="1" dirty="0" smtClean="0">
                <a:solidFill>
                  <a:schemeClr val="tx1"/>
                </a:solidFill>
              </a:rPr>
              <a:t>Critical reading pedagogy: </a:t>
            </a:r>
            <a:r>
              <a:rPr lang="en-US" sz="4300" dirty="0" smtClean="0">
                <a:solidFill>
                  <a:schemeClr val="tx1"/>
                </a:solidFill>
              </a:rPr>
              <a:t>paradigmatic, unfamiliar vocabulary, library science jargon, codes, fields, tags, abbreviations.</a:t>
            </a:r>
            <a:endParaRPr lang="en-US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8382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81D0C"/>
                </a:solidFill>
              </a:rPr>
              <a:t>Using the 7 fields needed from Activity 2, identify one to explore in the help sheets. Methodology is a good field to teach because students often need a certain type of study as specified by their professor.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7924800" cy="40431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382000" cy="43671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6702985" cy="563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810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10400" y="1524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990600"/>
            <a:ext cx="7848600" cy="3416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Activity 1: Students search for a topic (each student selects one topic) and limits to various methodologies.</a:t>
            </a:r>
          </a:p>
          <a:p>
            <a:r>
              <a:rPr lang="en-US" dirty="0">
                <a:solidFill>
                  <a:srgbClr val="181D0C"/>
                </a:solidFill>
              </a:rPr>
              <a:t>Remind students that methodologies are listed in the help sheets.</a:t>
            </a:r>
          </a:p>
          <a:p>
            <a:r>
              <a:rPr lang="en-US" dirty="0">
                <a:solidFill>
                  <a:srgbClr val="181D0C"/>
                </a:solidFill>
              </a:rPr>
              <a:t>Use the help sheets to define the method. 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Questions: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How many results did you get with each different methodology?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Pick a result and define/describe the method used in the study.</a:t>
            </a:r>
          </a:p>
          <a:p>
            <a:endParaRPr lang="en-US" dirty="0">
              <a:solidFill>
                <a:srgbClr val="DDE7C5"/>
              </a:solidFill>
            </a:endParaRPr>
          </a:p>
          <a:p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571999"/>
          <a:ext cx="54864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057400"/>
              </a:tblGrid>
              <a:tr h="24384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Reproductive technology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Empirical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Risk</a:t>
                      </a:r>
                      <a:r>
                        <a:rPr lang="en-US" sz="1200" baseline="0" dirty="0" smtClean="0"/>
                        <a:t> taking and college students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Quantitative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Body modification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Qualitative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Rock music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Longitudinal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Twin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3812016" cy="2362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810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5518235" cy="2900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Oval 4"/>
          <p:cNvSpPr/>
          <p:nvPr/>
        </p:nvSpPr>
        <p:spPr>
          <a:xfrm>
            <a:off x="5029200" y="3124200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Search Option  1 PZ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5422737" cy="48291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Oval 2"/>
          <p:cNvSpPr/>
          <p:nvPr/>
        </p:nvSpPr>
        <p:spPr>
          <a:xfrm>
            <a:off x="5791200" y="457200"/>
            <a:ext cx="2209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Search Option 2 Select the PZ field.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077200" cy="39395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Activity 2: </a:t>
            </a:r>
          </a:p>
          <a:p>
            <a:r>
              <a:rPr lang="en-US" sz="1600" dirty="0">
                <a:solidFill>
                  <a:srgbClr val="181D0C"/>
                </a:solidFill>
              </a:rPr>
              <a:t>Search for a topic by limiting to the title field and a specific document type.</a:t>
            </a:r>
          </a:p>
          <a:p>
            <a:r>
              <a:rPr lang="en-US" sz="1200" dirty="0">
                <a:solidFill>
                  <a:srgbClr val="181D0C"/>
                </a:solidFill>
              </a:rPr>
              <a:t>Remind students that types and definitions are listed in the help sheets.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Questions: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How many results did you get with each different type?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Pick a result and define/describe the type of document found and the source type. 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200" dirty="0">
                <a:solidFill>
                  <a:srgbClr val="181D0C"/>
                </a:solidFill>
              </a:rPr>
              <a:t>This is a ____________ in a ___________.</a:t>
            </a:r>
          </a:p>
          <a:p>
            <a:endParaRPr lang="en-US" sz="1200" dirty="0">
              <a:solidFill>
                <a:srgbClr val="181D0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200" dirty="0">
                <a:solidFill>
                  <a:srgbClr val="181D0C"/>
                </a:solidFill>
              </a:rPr>
              <a:t>This is an </a:t>
            </a:r>
            <a:r>
              <a:rPr lang="en-US" sz="1200" u="sng" dirty="0">
                <a:solidFill>
                  <a:srgbClr val="181D0C"/>
                </a:solidFill>
              </a:rPr>
              <a:t>obituary </a:t>
            </a:r>
            <a:r>
              <a:rPr lang="en-US" sz="1200" dirty="0">
                <a:solidFill>
                  <a:srgbClr val="181D0C"/>
                </a:solidFill>
              </a:rPr>
              <a:t>in a </a:t>
            </a:r>
            <a:r>
              <a:rPr lang="en-US" sz="1200" u="sng" dirty="0">
                <a:solidFill>
                  <a:srgbClr val="181D0C"/>
                </a:solidFill>
              </a:rPr>
              <a:t>scholarly journal.</a:t>
            </a:r>
          </a:p>
          <a:p>
            <a:endParaRPr lang="en-US" sz="1200" dirty="0">
              <a:solidFill>
                <a:srgbClr val="181D0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200" dirty="0">
                <a:solidFill>
                  <a:srgbClr val="181D0C"/>
                </a:solidFill>
              </a:rPr>
              <a:t>Is it a research study? Yes/No</a:t>
            </a:r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0400" y="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4495800"/>
          <a:ext cx="5486400" cy="188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057400"/>
              </a:tblGrid>
              <a:tr h="51206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Document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Sigmund</a:t>
                      </a:r>
                      <a:r>
                        <a:rPr lang="en-US" sz="1200" baseline="0" dirty="0" smtClean="0"/>
                        <a:t> Freud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obituary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pandemic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poetry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Body modification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article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Rock music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chapter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Body modification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dissertation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265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     Activity 7: Critically Reading Help Sheets  Student Learning Objective: The student will apply practical critical reading skills to Help Sheets in order to identify methods for searching, identifying, evaluating, and assessing pertinent information sources.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7: Critically Reading Help Sheets  Student Learning Objective: The student will apply practical critical reading skills to Help Sheets in order to identify methods for searching, identifying, evaluating, and assessing pertinent information sources.</dc:title>
  <dc:creator>Sala</dc:creator>
  <cp:lastModifiedBy>Sala</cp:lastModifiedBy>
  <cp:revision>1</cp:revision>
  <dcterms:created xsi:type="dcterms:W3CDTF">2021-09-28T15:50:23Z</dcterms:created>
  <dcterms:modified xsi:type="dcterms:W3CDTF">2021-09-28T15:51:58Z</dcterms:modified>
</cp:coreProperties>
</file>