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75" r:id="rId3"/>
    <p:sldId id="265" r:id="rId4"/>
    <p:sldId id="277" r:id="rId5"/>
    <p:sldId id="267" r:id="rId6"/>
    <p:sldId id="257" r:id="rId7"/>
    <p:sldId id="268" r:id="rId8"/>
    <p:sldId id="258" r:id="rId9"/>
    <p:sldId id="259" r:id="rId10"/>
    <p:sldId id="269" r:id="rId11"/>
    <p:sldId id="260" r:id="rId12"/>
    <p:sldId id="270" r:id="rId13"/>
    <p:sldId id="261" r:id="rId14"/>
    <p:sldId id="271" r:id="rId15"/>
    <p:sldId id="262" r:id="rId16"/>
    <p:sldId id="272" r:id="rId17"/>
    <p:sldId id="263" r:id="rId18"/>
    <p:sldId id="273" r:id="rId19"/>
    <p:sldId id="264" r:id="rId20"/>
    <p:sldId id="274" r:id="rId21"/>
    <p:sldId id="279" r:id="rId22"/>
    <p:sldId id="278" r:id="rId23"/>
    <p:sldId id="266" r:id="rId24"/>
  </p:sldIdLst>
  <p:sldSz cx="9144000" cy="5143500" type="screen16x9"/>
  <p:notesSz cx="6858000" cy="9144000"/>
  <p:embeddedFontLst>
    <p:embeddedFont>
      <p:font typeface="Open Sans" panose="020B0604020202020204" charset="0"/>
      <p:regular r:id="rId26"/>
      <p:bold r:id="rId27"/>
      <p:italic r:id="rId28"/>
      <p:boldItalic r:id="rId29"/>
    </p:embeddedFont>
    <p:embeddedFont>
      <p:font typeface="Economic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20" autoAdjust="0"/>
  </p:normalViewPr>
  <p:slideViewPr>
    <p:cSldViewPr snapToGrid="0">
      <p:cViewPr varScale="1">
        <p:scale>
          <a:sx n="129" d="100"/>
          <a:sy n="129" d="100"/>
        </p:scale>
        <p:origin x="11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witter.com/vlotero/status/80869631717428838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d0a010e3f_0_6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Google Shape;87;g3d0a010e3f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d0a010e3f_0_6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Google Shape;87;g3d0a010e3f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Possible Topics to Discuss Here :</a:t>
            </a:r>
          </a:p>
          <a:p>
            <a:pPr marL="0" lvl="0" indent="0">
              <a:spcBef>
                <a:spcPts val="0"/>
              </a:spcBef>
              <a:spcAft>
                <a:spcPts val="0"/>
              </a:spcAft>
              <a:buNone/>
            </a:pPr>
            <a:r>
              <a:rPr lang="en-US" dirty="0" smtClean="0"/>
              <a:t>-motivation (why do people post</a:t>
            </a:r>
            <a:r>
              <a:rPr lang="en-US" baseline="0" dirty="0" smtClean="0"/>
              <a:t> fake news stories) </a:t>
            </a:r>
          </a:p>
          <a:p>
            <a:pPr marL="0" lvl="0" indent="0">
              <a:spcBef>
                <a:spcPts val="0"/>
              </a:spcBef>
              <a:spcAft>
                <a:spcPts val="0"/>
              </a:spcAft>
              <a:buNone/>
            </a:pPr>
            <a:r>
              <a:rPr lang="en-US" baseline="0" dirty="0" smtClean="0"/>
              <a:t>	- Give Background info about author of this story – Paul Horner, 38, died last year, not a Trump supporter, regretted that he may have influenced election, died in 2017, made $5,000-$8,000 a month from advertising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aseline="0" dirty="0" smtClean="0"/>
              <a:t>-how can you find out if a story is true or not (visit the site and see if it admits to being satirical, Beware of URLS like abc.com.co, search Google yourself to see if any other news papers are covering the story, check websites like </a:t>
            </a:r>
            <a:r>
              <a:rPr lang="en-US" baseline="0" dirty="0" err="1" smtClean="0"/>
              <a:t>politifact</a:t>
            </a:r>
            <a:r>
              <a:rPr lang="en-US" baseline="0" dirty="0" smtClean="0"/>
              <a:t> or </a:t>
            </a:r>
            <a:r>
              <a:rPr lang="en-US" baseline="0" dirty="0" err="1" smtClean="0"/>
              <a:t>snopes</a:t>
            </a:r>
            <a:r>
              <a:rPr lang="en-US" baseline="0" dirty="0" smtClean="0"/>
              <a:t>)</a:t>
            </a:r>
          </a:p>
          <a:p>
            <a:pPr marL="0" lvl="0" indent="0">
              <a:spcBef>
                <a:spcPts val="0"/>
              </a:spcBef>
              <a:spcAft>
                <a:spcPts val="0"/>
              </a:spcAft>
              <a:buNone/>
            </a:pPr>
            <a:endParaRPr dirty="0"/>
          </a:p>
        </p:txBody>
      </p:sp>
    </p:spTree>
    <p:extLst>
      <p:ext uri="{BB962C8B-B14F-4D97-AF65-F5344CB8AC3E}">
        <p14:creationId xmlns:p14="http://schemas.microsoft.com/office/powerpoint/2010/main" val="202872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0a010e3f_0_60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g3d0a010e3f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d0a010e3f_0_60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g3d0a010e3f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Possible Topics to Discuss Here :</a:t>
            </a:r>
          </a:p>
          <a:p>
            <a:pPr marL="0" lvl="0" indent="0">
              <a:spcBef>
                <a:spcPts val="0"/>
              </a:spcBef>
              <a:spcAft>
                <a:spcPts val="0"/>
              </a:spcAft>
              <a:buNone/>
            </a:pPr>
            <a:r>
              <a:rPr lang="en-US" dirty="0" smtClean="0"/>
              <a:t>-motivation (why do people post</a:t>
            </a:r>
            <a:r>
              <a:rPr lang="en-US" baseline="0" dirty="0" smtClean="0"/>
              <a:t> fake news stories) </a:t>
            </a:r>
          </a:p>
          <a:p>
            <a:pPr marL="0" lvl="0" indent="0">
              <a:spcBef>
                <a:spcPts val="0"/>
              </a:spcBef>
              <a:spcAft>
                <a:spcPts val="0"/>
              </a:spcAft>
              <a:buNone/>
            </a:pPr>
            <a:r>
              <a:rPr lang="en-US" baseline="0" dirty="0" smtClean="0"/>
              <a:t>	- Give Background info about author of this story – Cameron Harris, recent college grad, earned at least $5,000, claimed he wanted to pay off student loans, was fired from his job as a Maryland legislative aid</a:t>
            </a:r>
          </a:p>
          <a:p>
            <a:pPr marL="0" lvl="0" indent="0">
              <a:spcBef>
                <a:spcPts val="0"/>
              </a:spcBef>
              <a:spcAft>
                <a:spcPts val="0"/>
              </a:spcAft>
              <a:buNone/>
            </a:pPr>
            <a:endParaRPr dirty="0"/>
          </a:p>
        </p:txBody>
      </p:sp>
    </p:spTree>
    <p:extLst>
      <p:ext uri="{BB962C8B-B14F-4D97-AF65-F5344CB8AC3E}">
        <p14:creationId xmlns:p14="http://schemas.microsoft.com/office/powerpoint/2010/main" val="190209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0a010e3f_0_59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Google Shape;101;g3d0a010e3f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0a010e3f_0_59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Google Shape;101;g3d0a010e3f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4597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0a010e3f_0_5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d0a010e3f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d0a010e3f_0_59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Google Shape;108;g3d0a010e3f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Shared on Facebook</a:t>
            </a:r>
            <a:r>
              <a:rPr lang="en-US" baseline="0" dirty="0" smtClean="0"/>
              <a:t> </a:t>
            </a:r>
            <a:r>
              <a:rPr lang="en-US" dirty="0" smtClean="0"/>
              <a:t>over half a million times</a:t>
            </a:r>
          </a:p>
          <a:p>
            <a:pPr marL="0" lvl="0" indent="0">
              <a:spcBef>
                <a:spcPts val="0"/>
              </a:spcBef>
              <a:spcAft>
                <a:spcPts val="0"/>
              </a:spcAft>
              <a:buNone/>
            </a:pPr>
            <a:r>
              <a:rPr lang="en-US" dirty="0" err="1" smtClean="0"/>
              <a:t>Publiushed</a:t>
            </a:r>
            <a:r>
              <a:rPr lang="en-US" dirty="0" smtClean="0"/>
              <a:t> on Denverguardian.com</a:t>
            </a:r>
          </a:p>
          <a:p>
            <a:pPr marL="0" lvl="0" indent="0">
              <a:spcBef>
                <a:spcPts val="0"/>
              </a:spcBef>
              <a:spcAft>
                <a:spcPts val="0"/>
              </a:spcAft>
              <a:buNone/>
            </a:pPr>
            <a:r>
              <a:rPr lang="en-US" dirty="0" err="1" smtClean="0"/>
              <a:t>Jestin</a:t>
            </a:r>
            <a:r>
              <a:rPr lang="en-US" baseline="0" dirty="0" smtClean="0"/>
              <a:t> </a:t>
            </a:r>
            <a:r>
              <a:rPr lang="en-US" baseline="0" dirty="0" err="1" smtClean="0"/>
              <a:t>Coler</a:t>
            </a:r>
            <a:r>
              <a:rPr lang="en-US" baseline="0" dirty="0" smtClean="0"/>
              <a:t>, 40 year old with a wife and two kids, owns a company called </a:t>
            </a:r>
            <a:r>
              <a:rPr lang="en-US" baseline="0" dirty="0" err="1" smtClean="0"/>
              <a:t>Disinformedia</a:t>
            </a:r>
            <a:r>
              <a:rPr lang="en-US" baseline="0" dirty="0" smtClean="0"/>
              <a:t> which ran (runs?) many fake news websites including nationalreport.net</a:t>
            </a:r>
          </a:p>
          <a:p>
            <a:pPr marL="0" lvl="0" indent="0">
              <a:spcBef>
                <a:spcPts val="0"/>
              </a:spcBef>
              <a:spcAft>
                <a:spcPts val="0"/>
              </a:spcAft>
              <a:buNone/>
            </a:pPr>
            <a:r>
              <a:rPr lang="en-US" baseline="0" dirty="0" smtClean="0"/>
              <a:t>Made $10,000-30,000 per month</a:t>
            </a:r>
          </a:p>
          <a:p>
            <a:pPr marL="0" lvl="0" indent="0">
              <a:spcBef>
                <a:spcPts val="0"/>
              </a:spcBef>
              <a:spcAft>
                <a:spcPts val="0"/>
              </a:spcAft>
              <a:buNone/>
            </a:pPr>
            <a:r>
              <a:rPr lang="en-US" baseline="0" dirty="0" smtClean="0"/>
              <a:t>Wants to show how quickly fake news spreads</a:t>
            </a:r>
          </a:p>
          <a:p>
            <a:pPr marL="0" lvl="0" indent="0">
              <a:spcBef>
                <a:spcPts val="0"/>
              </a:spcBef>
              <a:spcAft>
                <a:spcPts val="0"/>
              </a:spcAft>
              <a:buNone/>
            </a:pPr>
            <a:endParaRPr dirty="0"/>
          </a:p>
        </p:txBody>
      </p:sp>
    </p:spTree>
    <p:extLst>
      <p:ext uri="{BB962C8B-B14F-4D97-AF65-F5344CB8AC3E}">
        <p14:creationId xmlns:p14="http://schemas.microsoft.com/office/powerpoint/2010/main" val="288747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0a010e3f_0_5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d0a010e3f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d0a010e3f_0_58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Google Shape;115;g3d0a010e3f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Possible Topics to Discuss Here :</a:t>
            </a:r>
          </a:p>
          <a:p>
            <a:pPr marL="0" lvl="0" indent="0">
              <a:spcBef>
                <a:spcPts val="0"/>
              </a:spcBef>
              <a:spcAft>
                <a:spcPts val="0"/>
              </a:spcAft>
              <a:buNone/>
            </a:pPr>
            <a:r>
              <a:rPr lang="en-US" dirty="0" smtClean="0"/>
              <a:t>-emotional damage</a:t>
            </a:r>
            <a:r>
              <a:rPr lang="en-US" baseline="0" dirty="0" smtClean="0"/>
              <a:t> (</a:t>
            </a:r>
            <a:r>
              <a:rPr lang="en-US" dirty="0" smtClean="0"/>
              <a:t>published</a:t>
            </a:r>
            <a:r>
              <a:rPr lang="en-US" baseline="0" dirty="0" smtClean="0"/>
              <a:t> as a “joke” by James McDaniel, 28, at undergroundnewsreport.com, Whoopi Goldberg threatened to sue)</a:t>
            </a:r>
          </a:p>
        </p:txBody>
      </p:sp>
    </p:spTree>
    <p:extLst>
      <p:ext uri="{BB962C8B-B14F-4D97-AF65-F5344CB8AC3E}">
        <p14:creationId xmlns:p14="http://schemas.microsoft.com/office/powerpoint/2010/main" val="97367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d0a010e3f_0_5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Google Shape;129;g3d0a010e3f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8500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5950" lvl="1" indent="0">
              <a:buNone/>
            </a:pPr>
            <a:r>
              <a:rPr lang="en-US" sz="1100" b="0" i="0" u="none" strike="noStrike" cap="none" dirty="0" smtClean="0">
                <a:solidFill>
                  <a:srgbClr val="000000"/>
                </a:solidFill>
                <a:effectLst/>
                <a:latin typeface="Arial"/>
                <a:ea typeface="Arial"/>
                <a:cs typeface="Arial"/>
                <a:sym typeface="Arial"/>
              </a:rPr>
              <a:t>What do you think of Vanessa Otero’s news chart? Is it accurate? Is it easy to label new sources as liberal or conservative?</a:t>
            </a:r>
            <a:endParaRPr lang="en-US" sz="1200" b="0" i="0" u="none" strike="noStrike" cap="none" dirty="0" smtClean="0">
              <a:solidFill>
                <a:srgbClr val="000000"/>
              </a:solidFill>
              <a:effectLst/>
              <a:latin typeface="Arial"/>
              <a:ea typeface="Arial"/>
              <a:cs typeface="Arial"/>
              <a:sym typeface="Arial"/>
            </a:endParaRPr>
          </a:p>
          <a:p>
            <a:pPr lvl="2"/>
            <a:r>
              <a:rPr lang="en-US" sz="1100" b="0" i="0" u="sng" strike="noStrike" cap="none" dirty="0" smtClean="0">
                <a:solidFill>
                  <a:srgbClr val="000000"/>
                </a:solidFill>
                <a:effectLst/>
                <a:latin typeface="Arial"/>
                <a:ea typeface="Arial"/>
                <a:cs typeface="Arial"/>
                <a:sym typeface="Arial"/>
                <a:hlinkClick r:id="rId3"/>
              </a:rPr>
              <a:t>https://twitter.com/vlotero/status/808696317174288387</a:t>
            </a:r>
            <a:r>
              <a:rPr lang="en-US" sz="1100" b="0" i="0" u="none" strike="noStrike" cap="none" dirty="0" smtClean="0">
                <a:solidFill>
                  <a:srgbClr val="000000"/>
                </a:solidFill>
                <a:effectLst/>
                <a:latin typeface="Arial"/>
                <a:ea typeface="Arial"/>
                <a:cs typeface="Arial"/>
                <a:sym typeface="Arial"/>
              </a:rPr>
              <a:t> </a:t>
            </a:r>
            <a:endParaRPr lang="en-US" sz="12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707819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d0a010e3f_0_5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Google Shape;66;g3d0a010e3f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3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d0a010e3f_0_5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Google Shape;129;g3d0a010e3f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0a010e3f_0_58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Google Shape;122;g3d0a010e3f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d0a010e3f_0_5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Google Shape;66;g3d0a010e3f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2970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d0a010e3f_0_57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Google Shape;66;g3d0a010e3f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Topics to Discuss Here – Satirical</a:t>
            </a:r>
            <a:r>
              <a:rPr lang="en-US" baseline="0" dirty="0" smtClean="0"/>
              <a:t> News Sites (participants may not have heard of sites like the Onion)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d0a010e3f_0_6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d0a010e3f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19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d0a010e3f_0_6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d0a010e3f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d0a010e3f_0_6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Google Shape;80;g3d0a010e3f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d0a010e3f_0_6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Google Shape;80;g3d0a010e3f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Possible Topics to Discuss Here :</a:t>
            </a:r>
          </a:p>
          <a:p>
            <a:pPr marL="0" lvl="0" indent="0">
              <a:spcBef>
                <a:spcPts val="0"/>
              </a:spcBef>
              <a:spcAft>
                <a:spcPts val="0"/>
              </a:spcAft>
              <a:buNone/>
            </a:pPr>
            <a:r>
              <a:rPr lang="en-US" dirty="0" smtClean="0"/>
              <a:t>-motivation (why do people post</a:t>
            </a:r>
            <a:r>
              <a:rPr lang="en-US" baseline="0" dirty="0" smtClean="0"/>
              <a:t> fake news stories)</a:t>
            </a:r>
          </a:p>
          <a:p>
            <a:pPr marL="0" lvl="0" indent="0">
              <a:spcBef>
                <a:spcPts val="0"/>
              </a:spcBef>
              <a:spcAft>
                <a:spcPts val="0"/>
              </a:spcAft>
              <a:buNone/>
            </a:pPr>
            <a:r>
              <a:rPr lang="en-US" baseline="0" dirty="0" smtClean="0"/>
              <a:t>-how should you respond when you see someone posting a fake news story?</a:t>
            </a:r>
            <a:endParaRPr dirty="0"/>
          </a:p>
        </p:txBody>
      </p:sp>
    </p:spTree>
    <p:extLst>
      <p:ext uri="{BB962C8B-B14F-4D97-AF65-F5344CB8AC3E}">
        <p14:creationId xmlns:p14="http://schemas.microsoft.com/office/powerpoint/2010/main" val="85075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www.ted.com/talks/eli_pariser_beware_online_filter_bubble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connection.sagepub.com/blog/sage-connection/2017/09/21/how-librarians-can-help-fight-the-fake-news-epidemic/" TargetMode="External"/><Relationship Id="rId3" Type="http://schemas.openxmlformats.org/officeDocument/2006/relationships/image" Target="../media/image2.png"/><Relationship Id="rId7" Type="http://schemas.openxmlformats.org/officeDocument/2006/relationships/hyperlink" Target="https://sites.google.com/umich.edu/library-fake-news/hom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tinyurl.com/FakeNewsLibGuide" TargetMode="External"/><Relationship Id="rId5" Type="http://schemas.openxmlformats.org/officeDocument/2006/relationships/hyperlink" Target="https://guides.monmouth.edu/media_literacy" TargetMode="External"/><Relationship Id="rId4" Type="http://schemas.openxmlformats.org/officeDocument/2006/relationships/hyperlink" Target="mailto:michelle_keba@pba.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743400" y="764825"/>
            <a:ext cx="3635700" cy="3601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400" dirty="0" smtClean="0"/>
              <a:t>Fighting Fake News: Preparing Learners from Diverse Backgrounds to Discover their Inner Truth Seeking Powers</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smtClean="0"/>
              <a:t>Presented by Michelle </a:t>
            </a:r>
            <a:r>
              <a:rPr lang="en-US" sz="2400" dirty="0" err="1" smtClean="0"/>
              <a:t>Keba</a:t>
            </a:r>
            <a:r>
              <a:rPr lang="en-US" sz="2400" dirty="0" smtClean="0"/>
              <a:t>, MSIS</a:t>
            </a:r>
            <a:br>
              <a:rPr lang="en-US" sz="2400" dirty="0" smtClean="0"/>
            </a:br>
            <a:r>
              <a:rPr lang="en-US" sz="2400" dirty="0" smtClean="0"/>
              <a:t>Palm Beach Atlantic University</a:t>
            </a:r>
            <a:endParaRPr sz="2400" dirty="0"/>
          </a:p>
        </p:txBody>
      </p:sp>
      <p:pic>
        <p:nvPicPr>
          <p:cNvPr id="63" name="Google Shape;63;p13"/>
          <p:cNvPicPr preferRelativeResize="0"/>
          <p:nvPr/>
        </p:nvPicPr>
        <p:blipFill rotWithShape="1">
          <a:blip r:embed="rId3">
            <a:alphaModFix amt="15000"/>
          </a:blip>
          <a:srcRect b="18046"/>
          <a:stretch/>
        </p:blipFill>
        <p:spPr>
          <a:xfrm>
            <a:off x="4928425" y="0"/>
            <a:ext cx="4215574" cy="514350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smtClean="0">
                <a:solidFill>
                  <a:srgbClr val="FF0000"/>
                </a:solidFill>
              </a:rPr>
              <a:t>FAKE!</a:t>
            </a:r>
            <a:endParaRPr dirty="0"/>
          </a:p>
        </p:txBody>
      </p:sp>
      <p:pic>
        <p:nvPicPr>
          <p:cNvPr id="84" name="Google Shape;84;p16"/>
          <p:cNvPicPr preferRelativeResize="0"/>
          <p:nvPr/>
        </p:nvPicPr>
        <p:blipFill rotWithShape="1">
          <a:blip r:embed="rId3">
            <a:alphaModFix amt="15000"/>
          </a:blip>
          <a:srcRect l="50114"/>
          <a:stretch/>
        </p:blipFill>
        <p:spPr>
          <a:xfrm>
            <a:off x="4905550" y="0"/>
            <a:ext cx="4238449" cy="5048025"/>
          </a:xfrm>
          <a:prstGeom prst="rect">
            <a:avLst/>
          </a:prstGeom>
          <a:noFill/>
          <a:ln>
            <a:noFill/>
          </a:ln>
        </p:spPr>
      </p:pic>
      <p:pic>
        <p:nvPicPr>
          <p:cNvPr id="3" name="Picture 2"/>
          <p:cNvPicPr>
            <a:picLocks noChangeAspect="1"/>
          </p:cNvPicPr>
          <p:nvPr/>
        </p:nvPicPr>
        <p:blipFill>
          <a:blip r:embed="rId4"/>
          <a:stretch>
            <a:fillRect/>
          </a:stretch>
        </p:blipFill>
        <p:spPr>
          <a:xfrm>
            <a:off x="2175098" y="1147225"/>
            <a:ext cx="4899820" cy="3789950"/>
          </a:xfrm>
          <a:prstGeom prst="rect">
            <a:avLst/>
          </a:prstGeom>
        </p:spPr>
      </p:pic>
    </p:spTree>
    <p:extLst>
      <p:ext uri="{BB962C8B-B14F-4D97-AF65-F5344CB8AC3E}">
        <p14:creationId xmlns:p14="http://schemas.microsoft.com/office/powerpoint/2010/main" val="1142582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p>
        </p:txBody>
      </p:sp>
      <p:sp>
        <p:nvSpPr>
          <p:cNvPr id="90" name="Google Shape;90;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39700" lvl="0" indent="0" algn="ctr">
              <a:lnSpc>
                <a:spcPct val="100000"/>
              </a:lnSpc>
              <a:buSzPts val="1400"/>
              <a:buNone/>
            </a:pPr>
            <a:r>
              <a:rPr lang="en-US" sz="4800" b="1" dirty="0"/>
              <a:t>Donald Trump Protester Speaks Out: 'I Was Paid $3,500 To Protest Trump's </a:t>
            </a:r>
            <a:r>
              <a:rPr lang="en-US" sz="4800" b="1" dirty="0" smtClean="0"/>
              <a:t>Rally</a:t>
            </a:r>
            <a:r>
              <a:rPr lang="en-US" sz="4800" b="1" dirty="0"/>
              <a:t>'</a:t>
            </a:r>
            <a:endParaRPr lang="en-US" sz="4800" b="1" dirty="0"/>
          </a:p>
        </p:txBody>
      </p:sp>
      <p:pic>
        <p:nvPicPr>
          <p:cNvPr id="91" name="Google Shape;91;p17"/>
          <p:cNvPicPr preferRelativeResize="0"/>
          <p:nvPr/>
        </p:nvPicPr>
        <p:blipFill rotWithShape="1">
          <a:blip r:embed="rId3">
            <a:alphaModFix amt="14000"/>
          </a:blip>
          <a:srcRect l="46760"/>
          <a:stretch/>
        </p:blipFill>
        <p:spPr>
          <a:xfrm>
            <a:off x="4942150" y="0"/>
            <a:ext cx="4201850" cy="50480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smtClean="0">
                <a:solidFill>
                  <a:srgbClr val="FF0000"/>
                </a:solidFill>
              </a:rPr>
              <a:t>FAKE!</a:t>
            </a:r>
            <a:endParaRPr dirty="0">
              <a:solidFill>
                <a:srgbClr val="FF0000"/>
              </a:solidFill>
            </a:endParaRPr>
          </a:p>
        </p:txBody>
      </p:sp>
      <p:pic>
        <p:nvPicPr>
          <p:cNvPr id="91" name="Google Shape;91;p17"/>
          <p:cNvPicPr preferRelativeResize="0"/>
          <p:nvPr/>
        </p:nvPicPr>
        <p:blipFill rotWithShape="1">
          <a:blip r:embed="rId3">
            <a:alphaModFix amt="14000"/>
          </a:blip>
          <a:srcRect l="46760"/>
          <a:stretch/>
        </p:blipFill>
        <p:spPr>
          <a:xfrm>
            <a:off x="4942150" y="0"/>
            <a:ext cx="4201850" cy="5048025"/>
          </a:xfrm>
          <a:prstGeom prst="rect">
            <a:avLst/>
          </a:prstGeom>
          <a:noFill/>
          <a:ln>
            <a:noFill/>
          </a:ln>
        </p:spPr>
      </p:pic>
      <p:pic>
        <p:nvPicPr>
          <p:cNvPr id="3" name="Picture 2"/>
          <p:cNvPicPr>
            <a:picLocks noChangeAspect="1"/>
          </p:cNvPicPr>
          <p:nvPr/>
        </p:nvPicPr>
        <p:blipFill>
          <a:blip r:embed="rId4"/>
          <a:stretch>
            <a:fillRect/>
          </a:stretch>
        </p:blipFill>
        <p:spPr>
          <a:xfrm>
            <a:off x="1762540" y="1093240"/>
            <a:ext cx="5618920" cy="3844916"/>
          </a:xfrm>
          <a:prstGeom prst="rect">
            <a:avLst/>
          </a:prstGeom>
        </p:spPr>
      </p:pic>
    </p:spTree>
    <p:extLst>
      <p:ext uri="{BB962C8B-B14F-4D97-AF65-F5344CB8AC3E}">
        <p14:creationId xmlns:p14="http://schemas.microsoft.com/office/powerpoint/2010/main" val="5671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p>
        </p:txBody>
      </p:sp>
      <p:sp>
        <p:nvSpPr>
          <p:cNvPr id="97" name="Google Shape;97;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lvl="0" indent="0" algn="ctr">
              <a:buNone/>
            </a:pPr>
            <a:r>
              <a:rPr lang="en-US" sz="4800" b="1" dirty="0"/>
              <a:t>BREAKING: ‘Tens of thousands’ of fraudulent Clinton votes found in Ohio warehouse</a:t>
            </a:r>
            <a:endParaRPr sz="4800" dirty="0"/>
          </a:p>
        </p:txBody>
      </p:sp>
      <p:pic>
        <p:nvPicPr>
          <p:cNvPr id="98" name="Google Shape;98;p18"/>
          <p:cNvPicPr preferRelativeResize="0"/>
          <p:nvPr/>
        </p:nvPicPr>
        <p:blipFill rotWithShape="1">
          <a:blip r:embed="rId3">
            <a:alphaModFix amt="16000"/>
          </a:blip>
          <a:srcRect r="43426"/>
          <a:stretch/>
        </p:blipFill>
        <p:spPr>
          <a:xfrm>
            <a:off x="4776700" y="0"/>
            <a:ext cx="4367299" cy="506175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smtClean="0">
                <a:solidFill>
                  <a:srgbClr val="FF0000"/>
                </a:solidFill>
              </a:rPr>
              <a:t>FAKE!</a:t>
            </a:r>
            <a:endParaRPr dirty="0"/>
          </a:p>
        </p:txBody>
      </p:sp>
      <p:pic>
        <p:nvPicPr>
          <p:cNvPr id="98" name="Google Shape;98;p18"/>
          <p:cNvPicPr preferRelativeResize="0"/>
          <p:nvPr/>
        </p:nvPicPr>
        <p:blipFill rotWithShape="1">
          <a:blip r:embed="rId3">
            <a:alphaModFix amt="16000"/>
          </a:blip>
          <a:srcRect r="43426"/>
          <a:stretch/>
        </p:blipFill>
        <p:spPr>
          <a:xfrm>
            <a:off x="4776700" y="0"/>
            <a:ext cx="4367299" cy="506175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0235" y="1147225"/>
            <a:ext cx="2423530" cy="3748458"/>
          </a:xfrm>
          <a:prstGeom prst="rect">
            <a:avLst/>
          </a:prstGeom>
        </p:spPr>
      </p:pic>
    </p:spTree>
    <p:extLst>
      <p:ext uri="{BB962C8B-B14F-4D97-AF65-F5344CB8AC3E}">
        <p14:creationId xmlns:p14="http://schemas.microsoft.com/office/powerpoint/2010/main" val="112629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p>
        </p:txBody>
      </p:sp>
      <p:sp>
        <p:nvSpPr>
          <p:cNvPr id="104" name="Google Shape;104;p1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lvl="0" indent="0" algn="ctr">
              <a:buNone/>
            </a:pPr>
            <a:r>
              <a:rPr lang="en-US" sz="4800" b="1" dirty="0"/>
              <a:t>A Texas Woman ‘Voted Like a U.S. Citizen.’ Only She Wasn’t. </a:t>
            </a:r>
            <a:endParaRPr sz="4800" dirty="0"/>
          </a:p>
        </p:txBody>
      </p:sp>
      <p:pic>
        <p:nvPicPr>
          <p:cNvPr id="105" name="Google Shape;105;p19"/>
          <p:cNvPicPr preferRelativeResize="0"/>
          <p:nvPr/>
        </p:nvPicPr>
        <p:blipFill rotWithShape="1">
          <a:blip r:embed="rId3">
            <a:alphaModFix amt="16000"/>
          </a:blip>
          <a:srcRect l="28637" r="28044"/>
          <a:stretch/>
        </p:blipFill>
        <p:spPr>
          <a:xfrm>
            <a:off x="4878100" y="0"/>
            <a:ext cx="4265900" cy="50526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smtClean="0">
                <a:solidFill>
                  <a:srgbClr val="00B050"/>
                </a:solidFill>
              </a:rPr>
              <a:t>REAL</a:t>
            </a:r>
            <a:endParaRPr dirty="0"/>
          </a:p>
        </p:txBody>
      </p:sp>
      <p:pic>
        <p:nvPicPr>
          <p:cNvPr id="105" name="Google Shape;105;p19"/>
          <p:cNvPicPr preferRelativeResize="0"/>
          <p:nvPr/>
        </p:nvPicPr>
        <p:blipFill rotWithShape="1">
          <a:blip r:embed="rId3">
            <a:alphaModFix amt="16000"/>
          </a:blip>
          <a:srcRect l="28637" r="28044"/>
          <a:stretch/>
        </p:blipFill>
        <p:spPr>
          <a:xfrm>
            <a:off x="4878100" y="0"/>
            <a:ext cx="4265900" cy="5052600"/>
          </a:xfrm>
          <a:prstGeom prst="rect">
            <a:avLst/>
          </a:prstGeom>
          <a:noFill/>
          <a:ln>
            <a:noFill/>
          </a:ln>
        </p:spPr>
      </p:pic>
      <p:pic>
        <p:nvPicPr>
          <p:cNvPr id="2" name="Picture 1"/>
          <p:cNvPicPr>
            <a:picLocks noChangeAspect="1"/>
          </p:cNvPicPr>
          <p:nvPr/>
        </p:nvPicPr>
        <p:blipFill>
          <a:blip r:embed="rId4"/>
          <a:stretch>
            <a:fillRect/>
          </a:stretch>
        </p:blipFill>
        <p:spPr>
          <a:xfrm>
            <a:off x="3114907" y="1380651"/>
            <a:ext cx="2914186" cy="3304032"/>
          </a:xfrm>
          <a:prstGeom prst="rect">
            <a:avLst/>
          </a:prstGeom>
        </p:spPr>
      </p:pic>
    </p:spTree>
    <p:extLst>
      <p:ext uri="{BB962C8B-B14F-4D97-AF65-F5344CB8AC3E}">
        <p14:creationId xmlns:p14="http://schemas.microsoft.com/office/powerpoint/2010/main" val="1904313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p>
        </p:txBody>
      </p:sp>
      <p:sp>
        <p:nvSpPr>
          <p:cNvPr id="111" name="Google Shape;111;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14300" lvl="0" indent="0" algn="ctr">
              <a:buNone/>
            </a:pPr>
            <a:r>
              <a:rPr lang="en-US" sz="4800" b="1" dirty="0"/>
              <a:t>FBI Agent Suspected In Hillary Email Leaks Found Dead In Apparent Murder-Suicide </a:t>
            </a:r>
            <a:endParaRPr sz="4800" dirty="0"/>
          </a:p>
        </p:txBody>
      </p:sp>
      <p:pic>
        <p:nvPicPr>
          <p:cNvPr id="112" name="Google Shape;112;p20"/>
          <p:cNvPicPr preferRelativeResize="0"/>
          <p:nvPr/>
        </p:nvPicPr>
        <p:blipFill rotWithShape="1">
          <a:blip r:embed="rId3">
            <a:alphaModFix amt="15000"/>
          </a:blip>
          <a:srcRect l="44964"/>
          <a:stretch/>
        </p:blipFill>
        <p:spPr>
          <a:xfrm>
            <a:off x="4910125" y="0"/>
            <a:ext cx="4215550" cy="50342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dirty="0" smtClean="0">
                <a:solidFill>
                  <a:srgbClr val="FF0000"/>
                </a:solidFill>
              </a:rPr>
              <a:t>FAKE!</a:t>
            </a:r>
            <a:endParaRPr dirty="0">
              <a:solidFill>
                <a:srgbClr val="FF0000"/>
              </a:solidFill>
            </a:endParaRPr>
          </a:p>
        </p:txBody>
      </p:sp>
      <p:pic>
        <p:nvPicPr>
          <p:cNvPr id="112" name="Google Shape;112;p20"/>
          <p:cNvPicPr preferRelativeResize="0"/>
          <p:nvPr/>
        </p:nvPicPr>
        <p:blipFill rotWithShape="1">
          <a:blip r:embed="rId3">
            <a:alphaModFix amt="15000"/>
          </a:blip>
          <a:srcRect l="44964"/>
          <a:stretch/>
        </p:blipFill>
        <p:spPr>
          <a:xfrm>
            <a:off x="4910125" y="0"/>
            <a:ext cx="4215550" cy="5034275"/>
          </a:xfrm>
          <a:prstGeom prst="rect">
            <a:avLst/>
          </a:prstGeom>
          <a:noFill/>
          <a:ln>
            <a:noFill/>
          </a:ln>
        </p:spPr>
      </p:pic>
      <p:pic>
        <p:nvPicPr>
          <p:cNvPr id="2" name="Picture 1"/>
          <p:cNvPicPr>
            <a:picLocks noChangeAspect="1"/>
          </p:cNvPicPr>
          <p:nvPr/>
        </p:nvPicPr>
        <p:blipFill>
          <a:blip r:embed="rId4"/>
          <a:stretch>
            <a:fillRect/>
          </a:stretch>
        </p:blipFill>
        <p:spPr>
          <a:xfrm>
            <a:off x="2341757" y="1202687"/>
            <a:ext cx="4594302" cy="3451804"/>
          </a:xfrm>
          <a:prstGeom prst="rect">
            <a:avLst/>
          </a:prstGeom>
        </p:spPr>
      </p:pic>
    </p:spTree>
    <p:extLst>
      <p:ext uri="{BB962C8B-B14F-4D97-AF65-F5344CB8AC3E}">
        <p14:creationId xmlns:p14="http://schemas.microsoft.com/office/powerpoint/2010/main" val="374985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p>
        </p:txBody>
      </p:sp>
      <p:sp>
        <p:nvSpPr>
          <p:cNvPr id="118" name="Google Shape;118;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ctr">
              <a:buNone/>
            </a:pPr>
            <a:r>
              <a:rPr lang="en-US" sz="4800" dirty="0"/>
              <a:t> </a:t>
            </a:r>
            <a:r>
              <a:rPr lang="en-US" sz="4800" b="1" dirty="0"/>
              <a:t>Whoopi Goldberg says that Navy SEAL Widow was “Looking for Attention” </a:t>
            </a:r>
            <a:endParaRPr sz="4800" dirty="0"/>
          </a:p>
        </p:txBody>
      </p:sp>
      <p:pic>
        <p:nvPicPr>
          <p:cNvPr id="119" name="Google Shape;119;p21"/>
          <p:cNvPicPr preferRelativeResize="0"/>
          <p:nvPr/>
        </p:nvPicPr>
        <p:blipFill>
          <a:blip r:embed="rId3">
            <a:alphaModFix amt="11000"/>
          </a:blip>
          <a:stretch>
            <a:fillRect/>
          </a:stretch>
        </p:blipFill>
        <p:spPr>
          <a:xfrm>
            <a:off x="4942150" y="0"/>
            <a:ext cx="4201850" cy="5052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smtClean="0"/>
              <a:t>Palm Beach Atlantic University</a:t>
            </a:r>
            <a:endParaRPr dirty="0"/>
          </a:p>
        </p:txBody>
      </p:sp>
      <p:sp>
        <p:nvSpPr>
          <p:cNvPr id="132" name="Google Shape;132;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285750" indent="-285750">
              <a:spcAft>
                <a:spcPts val="1600"/>
              </a:spcAft>
            </a:pPr>
            <a:r>
              <a:rPr lang="en-US" dirty="0" smtClean="0"/>
              <a:t>Interdenominational Christian University founded in 1968</a:t>
            </a:r>
          </a:p>
          <a:p>
            <a:pPr marL="285750" indent="-285750">
              <a:spcAft>
                <a:spcPts val="1600"/>
              </a:spcAft>
            </a:pPr>
            <a:r>
              <a:rPr lang="en-US" dirty="0" smtClean="0"/>
              <a:t>Located in West Palm Beach, FL</a:t>
            </a:r>
          </a:p>
          <a:p>
            <a:pPr marL="285750" indent="-285750">
              <a:spcAft>
                <a:spcPts val="1600"/>
              </a:spcAft>
            </a:pPr>
            <a:r>
              <a:rPr lang="en-US" dirty="0" smtClean="0"/>
              <a:t>3,843 students (2,272 traditional undergraduate day)</a:t>
            </a:r>
          </a:p>
          <a:p>
            <a:pPr marL="285750" indent="-285750">
              <a:spcAft>
                <a:spcPts val="1600"/>
              </a:spcAft>
            </a:pPr>
            <a:r>
              <a:rPr lang="en-US" dirty="0" smtClean="0"/>
              <a:t>64% female, 36% male</a:t>
            </a:r>
            <a:endParaRPr dirty="0"/>
          </a:p>
        </p:txBody>
      </p:sp>
      <p:pic>
        <p:nvPicPr>
          <p:cNvPr id="133" name="Google Shape;133;p23"/>
          <p:cNvPicPr preferRelativeResize="0"/>
          <p:nvPr/>
        </p:nvPicPr>
        <p:blipFill rotWithShape="1">
          <a:blip r:embed="rId3">
            <a:alphaModFix amt="15000"/>
          </a:blip>
          <a:srcRect l="14187" r="6149"/>
          <a:stretch/>
        </p:blipFill>
        <p:spPr>
          <a:xfrm>
            <a:off x="4987925" y="0"/>
            <a:ext cx="4156075" cy="5034275"/>
          </a:xfrm>
          <a:prstGeom prst="rect">
            <a:avLst/>
          </a:prstGeom>
          <a:noFill/>
          <a:ln>
            <a:noFill/>
          </a:ln>
        </p:spPr>
      </p:pic>
    </p:spTree>
    <p:extLst>
      <p:ext uri="{BB962C8B-B14F-4D97-AF65-F5344CB8AC3E}">
        <p14:creationId xmlns:p14="http://schemas.microsoft.com/office/powerpoint/2010/main" val="2930196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FF0000"/>
                </a:solidFill>
              </a:rPr>
              <a:t>FAKE!</a:t>
            </a:r>
            <a:endParaRPr dirty="0"/>
          </a:p>
        </p:txBody>
      </p:sp>
      <p:pic>
        <p:nvPicPr>
          <p:cNvPr id="119" name="Google Shape;119;p21"/>
          <p:cNvPicPr preferRelativeResize="0"/>
          <p:nvPr/>
        </p:nvPicPr>
        <p:blipFill>
          <a:blip r:embed="rId3">
            <a:alphaModFix amt="11000"/>
          </a:blip>
          <a:stretch>
            <a:fillRect/>
          </a:stretch>
        </p:blipFill>
        <p:spPr>
          <a:xfrm>
            <a:off x="4942150" y="0"/>
            <a:ext cx="4201850" cy="5052600"/>
          </a:xfrm>
          <a:prstGeom prst="rect">
            <a:avLst/>
          </a:prstGeom>
          <a:noFill/>
          <a:ln>
            <a:noFill/>
          </a:ln>
        </p:spPr>
      </p:pic>
      <p:pic>
        <p:nvPicPr>
          <p:cNvPr id="2" name="Picture 1"/>
          <p:cNvPicPr>
            <a:picLocks noChangeAspect="1"/>
          </p:cNvPicPr>
          <p:nvPr/>
        </p:nvPicPr>
        <p:blipFill>
          <a:blip r:embed="rId4"/>
          <a:stretch>
            <a:fillRect/>
          </a:stretch>
        </p:blipFill>
        <p:spPr>
          <a:xfrm>
            <a:off x="2758068" y="1147225"/>
            <a:ext cx="3627864" cy="3800838"/>
          </a:xfrm>
          <a:prstGeom prst="rect">
            <a:avLst/>
          </a:prstGeom>
        </p:spPr>
      </p:pic>
    </p:spTree>
    <p:extLst>
      <p:ext uri="{BB962C8B-B14F-4D97-AF65-F5344CB8AC3E}">
        <p14:creationId xmlns:p14="http://schemas.microsoft.com/office/powerpoint/2010/main" val="146931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31434" y="34874"/>
            <a:ext cx="6081132" cy="5073752"/>
          </a:xfrm>
          <a:prstGeom prst="rect">
            <a:avLst/>
          </a:prstGeom>
        </p:spPr>
      </p:pic>
    </p:spTree>
    <p:extLst>
      <p:ext uri="{BB962C8B-B14F-4D97-AF65-F5344CB8AC3E}">
        <p14:creationId xmlns:p14="http://schemas.microsoft.com/office/powerpoint/2010/main" val="466724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dirty="0" smtClean="0">
                <a:solidFill>
                  <a:schemeClr val="tx1"/>
                </a:solidFill>
              </a:rPr>
              <a:t>TED Talk – Beware Online Filter Bubbles</a:t>
            </a:r>
            <a:endParaRPr dirty="0">
              <a:solidFill>
                <a:schemeClr val="tx1"/>
              </a:solidFill>
            </a:endParaRPr>
          </a:p>
        </p:txBody>
      </p:sp>
      <p:pic>
        <p:nvPicPr>
          <p:cNvPr id="70" name="Google Shape;70;p14"/>
          <p:cNvPicPr preferRelativeResize="0"/>
          <p:nvPr/>
        </p:nvPicPr>
        <p:blipFill rotWithShape="1">
          <a:blip r:embed="rId3">
            <a:alphaModFix amt="15000"/>
          </a:blip>
          <a:srcRect l="56987" t="30439"/>
          <a:stretch/>
        </p:blipFill>
        <p:spPr>
          <a:xfrm>
            <a:off x="4823175" y="0"/>
            <a:ext cx="4320825" cy="5048025"/>
          </a:xfrm>
          <a:prstGeom prst="rect">
            <a:avLst/>
          </a:prstGeom>
          <a:noFill/>
          <a:ln>
            <a:noFill/>
          </a:ln>
        </p:spPr>
      </p:pic>
      <p:pic>
        <p:nvPicPr>
          <p:cNvPr id="4" name="Picture 3">
            <a:hlinkClick r:id="rId4"/>
          </p:cNvPr>
          <p:cNvPicPr>
            <a:picLocks noChangeAspect="1"/>
          </p:cNvPicPr>
          <p:nvPr/>
        </p:nvPicPr>
        <p:blipFill>
          <a:blip r:embed="rId5"/>
          <a:stretch>
            <a:fillRect/>
          </a:stretch>
        </p:blipFill>
        <p:spPr>
          <a:xfrm>
            <a:off x="1687551" y="1240829"/>
            <a:ext cx="5917580" cy="3330916"/>
          </a:xfrm>
          <a:prstGeom prst="rect">
            <a:avLst/>
          </a:prstGeom>
        </p:spPr>
      </p:pic>
    </p:spTree>
    <p:extLst>
      <p:ext uri="{BB962C8B-B14F-4D97-AF65-F5344CB8AC3E}">
        <p14:creationId xmlns:p14="http://schemas.microsoft.com/office/powerpoint/2010/main" val="776067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Questions?</a:t>
            </a:r>
            <a:endParaRPr/>
          </a:p>
        </p:txBody>
      </p:sp>
      <p:pic>
        <p:nvPicPr>
          <p:cNvPr id="133" name="Google Shape;133;p23"/>
          <p:cNvPicPr preferRelativeResize="0"/>
          <p:nvPr/>
        </p:nvPicPr>
        <p:blipFill rotWithShape="1">
          <a:blip r:embed="rId3">
            <a:alphaModFix amt="15000"/>
          </a:blip>
          <a:srcRect l="14187" r="6149"/>
          <a:stretch/>
        </p:blipFill>
        <p:spPr>
          <a:xfrm>
            <a:off x="4987925" y="0"/>
            <a:ext cx="4156075" cy="5034275"/>
          </a:xfrm>
          <a:prstGeom prst="rect">
            <a:avLst/>
          </a:prstGeom>
          <a:noFill/>
          <a:ln>
            <a:noFill/>
          </a:ln>
        </p:spPr>
      </p:pic>
      <p:sp>
        <p:nvSpPr>
          <p:cNvPr id="5" name="Rectangle 3"/>
          <p:cNvSpPr>
            <a:spLocks noGrp="1" noChangeArrowheads="1"/>
          </p:cNvSpPr>
          <p:nvPr>
            <p:ph type="body" idx="1"/>
          </p:nvPr>
        </p:nvSpPr>
        <p:spPr bwMode="auto">
          <a:xfrm>
            <a:off x="311701" y="1501843"/>
            <a:ext cx="8520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9144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9144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9144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9144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9144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9144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9144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285750" indent="-285750">
              <a:lnSpc>
                <a:spcPct val="100000"/>
              </a:lnSpc>
              <a:buClrTx/>
              <a:buSzTx/>
            </a:pP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My contact information:</a:t>
            </a: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 Email: </a:t>
            </a: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hlinkClick r:id="rId4"/>
              </a:rPr>
              <a:t>michelle_keba@pba.edu</a:t>
            </a:r>
            <a:endPar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 Phone: 561-803-2230</a:t>
            </a:r>
          </a:p>
          <a:p>
            <a:pPr marL="457200" marR="0" lvl="1" indent="0" algn="l" defTabSz="914400" rtl="0" eaLnBrk="0" fontAlgn="base" latinLnBrk="0" hangingPunct="0">
              <a:lnSpc>
                <a:spcPct val="100000"/>
              </a:lnSpc>
              <a:spcBef>
                <a:spcPct val="0"/>
              </a:spcBef>
              <a:spcAft>
                <a:spcPct val="0"/>
              </a:spcAft>
              <a:buClrTx/>
              <a:buSzTx/>
              <a:buNone/>
              <a:tabLst>
                <a:tab pos="914400" algn="l"/>
              </a:tabLst>
            </a:pPr>
            <a:endPar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285750" indent="-285750">
              <a:lnSpc>
                <a:spcPct val="100000"/>
              </a:lnSpc>
              <a:buClrTx/>
              <a:buSzTx/>
            </a:pP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Additional resources:</a:t>
            </a: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0" i="0" u="sng"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hlinkClick r:id="rId5"/>
              </a:rPr>
              <a:t>https://guides.monmouth.edu/media_literacy</a:t>
            </a:r>
            <a:endPar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hlinkClick r:id="rId6"/>
              </a:rPr>
              <a:t>http://tinyurl.com/FakeNewsLibGuide</a:t>
            </a: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 </a:t>
            </a: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0" i="0" u="none" strike="noStrike" cap="none" normalizeH="0" baseline="0" dirty="0" smtClean="0">
                <a:ln>
                  <a:noFill/>
                </a:ln>
                <a:solidFill>
                  <a:srgbClr val="000000"/>
                </a:solidFill>
                <a:effectLst/>
                <a:latin typeface="Open Sans" panose="020B0604020202020204" charset="0"/>
                <a:ea typeface="Open Sans" panose="020B0604020202020204" charset="0"/>
                <a:cs typeface="Open Sans" panose="020B0604020202020204" charset="0"/>
                <a:hlinkClick r:id="rId7"/>
              </a:rPr>
              <a:t>https://sites.google.com/umich.edu/library-fake-news/home</a:t>
            </a:r>
            <a:endPar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a:p>
            <a:pPr marL="457200" marR="0" lvl="1"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hlinkClick r:id="rId8"/>
              </a:rPr>
              <a:t>https://connection.sagepub.com/blog/sage-connection/2017/09/21/how-librarians-can-help-fight-the-fake-news-epidemic/</a:t>
            </a:r>
            <a:r>
              <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rPr>
              <a:t> </a:t>
            </a:r>
          </a:p>
          <a:p>
            <a:pPr marL="457200" marR="0" lvl="1" indent="0" algn="l" defTabSz="914400" rtl="0" eaLnBrk="0" fontAlgn="base" latinLnBrk="0" hangingPunct="0">
              <a:lnSpc>
                <a:spcPct val="100000"/>
              </a:lnSpc>
              <a:spcBef>
                <a:spcPct val="0"/>
              </a:spcBef>
              <a:spcAft>
                <a:spcPct val="0"/>
              </a:spcAft>
              <a:buClrTx/>
              <a:buSzTx/>
              <a:buNone/>
              <a:tabLst>
                <a:tab pos="914400" algn="l"/>
              </a:tabLst>
            </a:pPr>
            <a:endParaRPr kumimoji="0" lang="en-US" altLang="en-US" sz="1600" b="0" i="0" u="none" strike="noStrike" cap="none" normalizeH="0" baseline="0" dirty="0" smtClean="0">
              <a:ln>
                <a:noFill/>
              </a:ln>
              <a:solidFill>
                <a:schemeClr val="tx1"/>
              </a:solidFill>
              <a:effectLst/>
              <a:latin typeface="Open Sans" panose="020B0604020202020204" charset="0"/>
              <a:ea typeface="Open Sans" panose="020B0604020202020204" charset="0"/>
              <a:cs typeface="Open Sans" panose="020B06040202020202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smtClean="0"/>
              <a:t>Information Literacy Threshold Concepts</a:t>
            </a:r>
            <a:endParaRPr dirty="0"/>
          </a:p>
        </p:txBody>
      </p:sp>
      <p:sp>
        <p:nvSpPr>
          <p:cNvPr id="125" name="Google Shape;125;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285750" indent="-285750">
              <a:spcAft>
                <a:spcPts val="1600"/>
              </a:spcAft>
            </a:pPr>
            <a:r>
              <a:rPr lang="en-US" b="1" dirty="0" smtClean="0"/>
              <a:t>Authority is Constructed &amp; Contextual</a:t>
            </a:r>
          </a:p>
          <a:p>
            <a:pPr marL="285750" indent="-285750">
              <a:spcAft>
                <a:spcPts val="1600"/>
              </a:spcAft>
            </a:pPr>
            <a:r>
              <a:rPr lang="en-US" dirty="0" smtClean="0"/>
              <a:t>Information Creation as a Process</a:t>
            </a:r>
          </a:p>
          <a:p>
            <a:pPr marL="285750" indent="-285750">
              <a:spcAft>
                <a:spcPts val="1600"/>
              </a:spcAft>
            </a:pPr>
            <a:r>
              <a:rPr lang="en-US" dirty="0" smtClean="0"/>
              <a:t>Information Has Value</a:t>
            </a:r>
          </a:p>
          <a:p>
            <a:pPr marL="285750" indent="-285750">
              <a:spcAft>
                <a:spcPts val="1600"/>
              </a:spcAft>
            </a:pPr>
            <a:r>
              <a:rPr lang="en-US" dirty="0" smtClean="0"/>
              <a:t>Research as Inquiry</a:t>
            </a:r>
          </a:p>
          <a:p>
            <a:pPr marL="285750" indent="-285750">
              <a:spcAft>
                <a:spcPts val="1600"/>
              </a:spcAft>
            </a:pPr>
            <a:r>
              <a:rPr lang="en-US" dirty="0" smtClean="0"/>
              <a:t>Scholarship as Conversation</a:t>
            </a:r>
          </a:p>
          <a:p>
            <a:pPr marL="285750" indent="-285750">
              <a:spcAft>
                <a:spcPts val="1600"/>
              </a:spcAft>
            </a:pPr>
            <a:r>
              <a:rPr lang="en-US" dirty="0" smtClean="0"/>
              <a:t>Searching as Strategic Exploration</a:t>
            </a:r>
            <a:endParaRPr lang="en-US" dirty="0"/>
          </a:p>
        </p:txBody>
      </p:sp>
      <p:pic>
        <p:nvPicPr>
          <p:cNvPr id="126" name="Google Shape;126;p22"/>
          <p:cNvPicPr preferRelativeResize="0"/>
          <p:nvPr/>
        </p:nvPicPr>
        <p:blipFill rotWithShape="1">
          <a:blip r:embed="rId3">
            <a:alphaModFix amt="14000"/>
          </a:blip>
          <a:srcRect l="31829"/>
          <a:stretch/>
        </p:blipFill>
        <p:spPr>
          <a:xfrm>
            <a:off x="5106900" y="0"/>
            <a:ext cx="4037100" cy="50388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0957" y="68592"/>
            <a:ext cx="7282458" cy="4774740"/>
          </a:xfrm>
          <a:prstGeom prst="rect">
            <a:avLst/>
          </a:prstGeom>
        </p:spPr>
      </p:pic>
    </p:spTree>
    <p:extLst>
      <p:ext uri="{BB962C8B-B14F-4D97-AF65-F5344CB8AC3E}">
        <p14:creationId xmlns:p14="http://schemas.microsoft.com/office/powerpoint/2010/main" val="176861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dirty="0" smtClean="0">
                <a:solidFill>
                  <a:srgbClr val="00B050"/>
                </a:solidFill>
              </a:rPr>
              <a:t>Real </a:t>
            </a:r>
            <a:r>
              <a:rPr lang="en-US" dirty="0" smtClean="0">
                <a:solidFill>
                  <a:schemeClr val="tx1"/>
                </a:solidFill>
              </a:rPr>
              <a:t>or </a:t>
            </a:r>
            <a:r>
              <a:rPr lang="en-US" dirty="0" smtClean="0">
                <a:solidFill>
                  <a:srgbClr val="FF0000"/>
                </a:solidFill>
              </a:rPr>
              <a:t>Fake?</a:t>
            </a:r>
            <a:endParaRPr dirty="0">
              <a:solidFill>
                <a:srgbClr val="FF0000"/>
              </a:solidFill>
            </a:endParaRPr>
          </a:p>
        </p:txBody>
      </p:sp>
      <p:sp>
        <p:nvSpPr>
          <p:cNvPr id="3" name="Text Placeholder 2"/>
          <p:cNvSpPr>
            <a:spLocks noGrp="1"/>
          </p:cNvSpPr>
          <p:nvPr>
            <p:ph type="body" idx="1"/>
          </p:nvPr>
        </p:nvSpPr>
        <p:spPr/>
        <p:txBody>
          <a:bodyPr/>
          <a:lstStyle/>
          <a:p>
            <a:pPr marL="114300" indent="0" algn="ctr">
              <a:buNone/>
            </a:pPr>
            <a:r>
              <a:rPr lang="en-US" sz="5400" b="1" dirty="0" smtClean="0">
                <a:latin typeface="Open Sans" panose="020B0604020202020204" charset="0"/>
                <a:ea typeface="Open Sans" panose="020B0604020202020204" charset="0"/>
                <a:cs typeface="Open Sans" panose="020B0604020202020204" charset="0"/>
              </a:rPr>
              <a:t>Obama Finishes Deal to Get Every American a Free Parrot</a:t>
            </a:r>
            <a:endParaRPr lang="en-US" sz="5400" b="1" dirty="0">
              <a:latin typeface="Open Sans" panose="020B0604020202020204" charset="0"/>
              <a:ea typeface="Open Sans" panose="020B0604020202020204" charset="0"/>
              <a:cs typeface="Open Sans" panose="020B0604020202020204" charset="0"/>
            </a:endParaRPr>
          </a:p>
        </p:txBody>
      </p:sp>
      <p:pic>
        <p:nvPicPr>
          <p:cNvPr id="70" name="Google Shape;70;p14"/>
          <p:cNvPicPr preferRelativeResize="0"/>
          <p:nvPr/>
        </p:nvPicPr>
        <p:blipFill rotWithShape="1">
          <a:blip r:embed="rId3">
            <a:alphaModFix amt="15000"/>
          </a:blip>
          <a:srcRect l="56987" t="30439"/>
          <a:stretch/>
        </p:blipFill>
        <p:spPr>
          <a:xfrm>
            <a:off x="4823175" y="0"/>
            <a:ext cx="4320825" cy="5048025"/>
          </a:xfrm>
          <a:prstGeom prst="rect">
            <a:avLst/>
          </a:prstGeom>
          <a:noFill/>
          <a:ln>
            <a:noFill/>
          </a:ln>
        </p:spPr>
      </p:pic>
    </p:spTree>
    <p:extLst>
      <p:ext uri="{BB962C8B-B14F-4D97-AF65-F5344CB8AC3E}">
        <p14:creationId xmlns:p14="http://schemas.microsoft.com/office/powerpoint/2010/main" val="2136381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dirty="0" smtClean="0">
                <a:solidFill>
                  <a:srgbClr val="FF0000"/>
                </a:solidFill>
              </a:rPr>
              <a:t>FAKE!</a:t>
            </a:r>
            <a:endParaRPr dirty="0">
              <a:solidFill>
                <a:srgbClr val="FF0000"/>
              </a:solidFill>
            </a:endParaRPr>
          </a:p>
        </p:txBody>
      </p:sp>
      <p:pic>
        <p:nvPicPr>
          <p:cNvPr id="70" name="Google Shape;70;p14"/>
          <p:cNvPicPr preferRelativeResize="0"/>
          <p:nvPr/>
        </p:nvPicPr>
        <p:blipFill rotWithShape="1">
          <a:blip r:embed="rId3">
            <a:alphaModFix amt="15000"/>
          </a:blip>
          <a:srcRect l="56987" t="30439"/>
          <a:stretch/>
        </p:blipFill>
        <p:spPr>
          <a:xfrm>
            <a:off x="4823175" y="0"/>
            <a:ext cx="4320825" cy="5048025"/>
          </a:xfrm>
          <a:prstGeom prst="rect">
            <a:avLst/>
          </a:prstGeom>
          <a:noFill/>
          <a:ln>
            <a:noFill/>
          </a:ln>
        </p:spPr>
      </p:pic>
      <p:pic>
        <p:nvPicPr>
          <p:cNvPr id="5" name="Picture 4"/>
          <p:cNvPicPr>
            <a:picLocks noChangeAspect="1"/>
          </p:cNvPicPr>
          <p:nvPr/>
        </p:nvPicPr>
        <p:blipFill>
          <a:blip r:embed="rId4"/>
          <a:stretch>
            <a:fillRect/>
          </a:stretch>
        </p:blipFill>
        <p:spPr>
          <a:xfrm>
            <a:off x="1887819" y="1147225"/>
            <a:ext cx="5870712" cy="36254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solidFill>
                <a:srgbClr val="00B050"/>
              </a:solidFill>
            </a:endParaRPr>
          </a:p>
        </p:txBody>
      </p:sp>
      <p:sp>
        <p:nvSpPr>
          <p:cNvPr id="76" name="Google Shape;76;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indent="0" algn="ctr">
              <a:lnSpc>
                <a:spcPct val="100000"/>
              </a:lnSpc>
              <a:buNone/>
            </a:pPr>
            <a:r>
              <a:rPr lang="en-US" sz="4800" b="1" dirty="0"/>
              <a:t>11-year-old girl catches piranha relative in Oklahoma lake</a:t>
            </a:r>
          </a:p>
          <a:p>
            <a:pPr marL="0" lvl="0" indent="0" rtl="0">
              <a:lnSpc>
                <a:spcPct val="100000"/>
              </a:lnSpc>
              <a:spcBef>
                <a:spcPts val="0"/>
              </a:spcBef>
              <a:spcAft>
                <a:spcPts val="0"/>
              </a:spcAft>
              <a:buNone/>
            </a:pPr>
            <a:endParaRPr sz="1400" dirty="0"/>
          </a:p>
        </p:txBody>
      </p:sp>
      <p:pic>
        <p:nvPicPr>
          <p:cNvPr id="77" name="Google Shape;77;p15"/>
          <p:cNvPicPr preferRelativeResize="0"/>
          <p:nvPr/>
        </p:nvPicPr>
        <p:blipFill>
          <a:blip r:embed="rId3">
            <a:alphaModFix amt="15000"/>
          </a:blip>
          <a:stretch>
            <a:fillRect/>
          </a:stretch>
        </p:blipFill>
        <p:spPr>
          <a:xfrm>
            <a:off x="4896400" y="0"/>
            <a:ext cx="4247600" cy="5038850"/>
          </a:xfrm>
          <a:prstGeom prst="rect">
            <a:avLst/>
          </a:prstGeom>
          <a:noFill/>
          <a:ln>
            <a:noFill/>
          </a:ln>
        </p:spPr>
      </p:pic>
    </p:spTree>
    <p:extLst>
      <p:ext uri="{BB962C8B-B14F-4D97-AF65-F5344CB8AC3E}">
        <p14:creationId xmlns:p14="http://schemas.microsoft.com/office/powerpoint/2010/main" val="281018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US" dirty="0" smtClean="0">
                <a:solidFill>
                  <a:srgbClr val="00B050"/>
                </a:solidFill>
              </a:rPr>
              <a:t>REAL</a:t>
            </a:r>
            <a:endParaRPr dirty="0">
              <a:solidFill>
                <a:srgbClr val="00B050"/>
              </a:solidFill>
            </a:endParaRPr>
          </a:p>
        </p:txBody>
      </p:sp>
      <p:pic>
        <p:nvPicPr>
          <p:cNvPr id="77" name="Google Shape;77;p15"/>
          <p:cNvPicPr preferRelativeResize="0"/>
          <p:nvPr/>
        </p:nvPicPr>
        <p:blipFill>
          <a:blip r:embed="rId3">
            <a:alphaModFix amt="15000"/>
          </a:blip>
          <a:stretch>
            <a:fillRect/>
          </a:stretch>
        </p:blipFill>
        <p:spPr>
          <a:xfrm>
            <a:off x="4896400" y="0"/>
            <a:ext cx="4247600" cy="5038850"/>
          </a:xfrm>
          <a:prstGeom prst="rect">
            <a:avLst/>
          </a:prstGeom>
          <a:noFill/>
          <a:ln>
            <a:noFill/>
          </a:ln>
        </p:spPr>
      </p:pic>
      <p:pic>
        <p:nvPicPr>
          <p:cNvPr id="2" name="Picture 1"/>
          <p:cNvPicPr>
            <a:picLocks noChangeAspect="1"/>
          </p:cNvPicPr>
          <p:nvPr/>
        </p:nvPicPr>
        <p:blipFill>
          <a:blip r:embed="rId4"/>
          <a:stretch>
            <a:fillRect/>
          </a:stretch>
        </p:blipFill>
        <p:spPr>
          <a:xfrm>
            <a:off x="2236166" y="1147225"/>
            <a:ext cx="4784034" cy="37319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lvl="0" algn="ctr"/>
            <a:r>
              <a:rPr lang="en-US" dirty="0">
                <a:solidFill>
                  <a:srgbClr val="00B050"/>
                </a:solidFill>
              </a:rPr>
              <a:t>Real </a:t>
            </a:r>
            <a:r>
              <a:rPr lang="en-US" dirty="0">
                <a:solidFill>
                  <a:schemeClr val="tx1"/>
                </a:solidFill>
              </a:rPr>
              <a:t>or </a:t>
            </a:r>
            <a:r>
              <a:rPr lang="en-US" dirty="0">
                <a:solidFill>
                  <a:srgbClr val="FF0000"/>
                </a:solidFill>
              </a:rPr>
              <a:t>Fake?</a:t>
            </a:r>
            <a:endParaRPr dirty="0"/>
          </a:p>
        </p:txBody>
      </p:sp>
      <p:sp>
        <p:nvSpPr>
          <p:cNvPr id="83" name="Google Shape;83;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152400" lvl="0" indent="0" algn="ctr">
              <a:buSzPts val="1200"/>
              <a:buNone/>
            </a:pPr>
            <a:r>
              <a:rPr lang="en-US" sz="4800" b="1" dirty="0"/>
              <a:t>Flight Crew Takes A Knee And Walks Off, Leaving New Orleans Saints Stranded on Runway </a:t>
            </a:r>
            <a:endParaRPr sz="4800" dirty="0"/>
          </a:p>
        </p:txBody>
      </p:sp>
      <p:pic>
        <p:nvPicPr>
          <p:cNvPr id="84" name="Google Shape;84;p16"/>
          <p:cNvPicPr preferRelativeResize="0"/>
          <p:nvPr/>
        </p:nvPicPr>
        <p:blipFill rotWithShape="1">
          <a:blip r:embed="rId3">
            <a:alphaModFix amt="15000"/>
          </a:blip>
          <a:srcRect l="50114"/>
          <a:stretch/>
        </p:blipFill>
        <p:spPr>
          <a:xfrm>
            <a:off x="4905550" y="0"/>
            <a:ext cx="4238449" cy="50480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463</Words>
  <Application>Microsoft Office PowerPoint</Application>
  <PresentationFormat>On-screen Show (16:9)</PresentationFormat>
  <Paragraphs>68</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Open Sans</vt:lpstr>
      <vt:lpstr>Economica</vt:lpstr>
      <vt:lpstr>Arial</vt:lpstr>
      <vt:lpstr>Luxe</vt:lpstr>
      <vt:lpstr>Fighting Fake News: Preparing Learners from Diverse Backgrounds to Discover their Inner Truth Seeking Powers    Presented by Michelle Keba, MSIS Palm Beach Atlantic University</vt:lpstr>
      <vt:lpstr>Palm Beach Atlantic University</vt:lpstr>
      <vt:lpstr>Information Literacy Threshold Concepts</vt:lpstr>
      <vt:lpstr>PowerPoint Presentation</vt:lpstr>
      <vt:lpstr>Real or Fake?</vt:lpstr>
      <vt:lpstr>FAKE!</vt:lpstr>
      <vt:lpstr>Real or Fake?</vt:lpstr>
      <vt:lpstr>REAL</vt:lpstr>
      <vt:lpstr>Real or Fake?</vt:lpstr>
      <vt:lpstr>FAKE!</vt:lpstr>
      <vt:lpstr>Real or Fake?</vt:lpstr>
      <vt:lpstr>FAKE!</vt:lpstr>
      <vt:lpstr>Real or Fake?</vt:lpstr>
      <vt:lpstr>FAKE!</vt:lpstr>
      <vt:lpstr>Real or Fake?</vt:lpstr>
      <vt:lpstr>REAL</vt:lpstr>
      <vt:lpstr>Real or Fake?</vt:lpstr>
      <vt:lpstr>FAKE!</vt:lpstr>
      <vt:lpstr>Real or Fake?</vt:lpstr>
      <vt:lpstr>FAKE!</vt:lpstr>
      <vt:lpstr>PowerPoint Presentation</vt:lpstr>
      <vt:lpstr>TED Talk – Beware Online Filter Bubbles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KEBA</dc:creator>
  <cp:lastModifiedBy>MICHELLE KEBA</cp:lastModifiedBy>
  <cp:revision>19</cp:revision>
  <dcterms:modified xsi:type="dcterms:W3CDTF">2018-07-26T19:45:13Z</dcterms:modified>
</cp:coreProperties>
</file>