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8" r:id="rId3"/>
    <p:sldId id="260" r:id="rId4"/>
    <p:sldId id="261" r:id="rId5"/>
    <p:sldId id="262" r:id="rId6"/>
    <p:sldId id="263" r:id="rId7"/>
    <p:sldId id="289" r:id="rId8"/>
    <p:sldId id="264" r:id="rId9"/>
    <p:sldId id="266" r:id="rId10"/>
    <p:sldId id="267" r:id="rId11"/>
    <p:sldId id="276" r:id="rId12"/>
    <p:sldId id="287" r:id="rId13"/>
    <p:sldId id="279" r:id="rId14"/>
    <p:sldId id="281" r:id="rId15"/>
    <p:sldId id="292" r:id="rId16"/>
    <p:sldId id="270" r:id="rId17"/>
    <p:sldId id="284" r:id="rId18"/>
    <p:sldId id="294" r:id="rId19"/>
    <p:sldId id="273" r:id="rId20"/>
    <p:sldId id="280" r:id="rId21"/>
    <p:sldId id="278" r:id="rId22"/>
    <p:sldId id="282" r:id="rId23"/>
    <p:sldId id="275" r:id="rId24"/>
    <p:sldId id="283" r:id="rId25"/>
    <p:sldId id="293" r:id="rId26"/>
    <p:sldId id="285" r:id="rId27"/>
  </p:sldIdLst>
  <p:sldSz cx="12192000" cy="6858000"/>
  <p:notesSz cx="6881813" cy="9296400"/>
  <p:embeddedFontLst>
    <p:embeddedFont>
      <p:font typeface="Arial Narrow" panose="020B0606020202030204" pitchFamily="3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00C68D-64F7-4228-BD73-3FA4DE6B5BBA}">
  <a:tblStyle styleId="{8700C68D-64F7-4228-BD73-3FA4DE6B5BB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B423705-4952-4D78-879C-1ED4BFDEC07E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67E783C-C91A-481E-9B02-5A50F5371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99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2119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98102" y="0"/>
            <a:ext cx="2982119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po.gov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1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39" name="Google Shape;33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8166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24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r>
              <a:rPr lang="en-US"/>
              <a:t>Case law is primary law created by judicial opinions in the course of resolving disputes. It is the written resolution of the issues, written by a judge or a panel of judges. It is not a jury verdict. Juries decide facts; judges decide law. The word </a:t>
            </a:r>
            <a:r>
              <a:rPr lang="en-US" i="1"/>
              <a:t>case</a:t>
            </a:r>
            <a:r>
              <a:rPr lang="en-US"/>
              <a:t> is often used interchangeably with </a:t>
            </a:r>
            <a:r>
              <a:rPr lang="en-US" i="1"/>
              <a:t>opinion</a:t>
            </a:r>
            <a:r>
              <a:rPr lang="en-US"/>
              <a:t> or </a:t>
            </a:r>
            <a:r>
              <a:rPr lang="en-US" i="1"/>
              <a:t>decision</a:t>
            </a:r>
            <a:r>
              <a:rPr lang="en-US"/>
              <a:t>.</a:t>
            </a:r>
            <a:endParaRPr/>
          </a:p>
        </p:txBody>
      </p:sp>
      <p:sp>
        <p:nvSpPr>
          <p:cNvPr id="364" name="Google Shape;364;p24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26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r>
              <a:rPr lang="en-US" b="1"/>
              <a:t>govinfo</a:t>
            </a:r>
            <a:r>
              <a:rPr lang="en-US"/>
              <a:t> is a service of the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United States Government Publishing Office (GPO)</a:t>
            </a:r>
            <a:r>
              <a:rPr lang="en-US"/>
              <a:t>, which is a Federal agency in the legislative branch.</a:t>
            </a:r>
            <a:endParaRPr/>
          </a:p>
          <a:p>
            <a:pPr marL="0" indent="0"/>
            <a:r>
              <a:rPr lang="en-US" b="1"/>
              <a:t>govinfo</a:t>
            </a:r>
            <a:r>
              <a:rPr lang="en-US"/>
              <a:t> provides free public access to official publications from all three branches of the Federal Government.</a:t>
            </a:r>
            <a:endParaRPr/>
          </a:p>
          <a:p>
            <a:pPr marL="0" indent="0"/>
            <a:endParaRPr/>
          </a:p>
        </p:txBody>
      </p:sp>
      <p:sp>
        <p:nvSpPr>
          <p:cNvPr id="379" name="Google Shape;379;p26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26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r>
              <a:rPr lang="en-US" b="1" dirty="0"/>
              <a:t>RCW and WAC </a:t>
            </a:r>
            <a:endParaRPr dirty="0"/>
          </a:p>
          <a:p>
            <a:pPr marL="0" indent="0"/>
            <a:endParaRPr dirty="0"/>
          </a:p>
        </p:txBody>
      </p:sp>
      <p:sp>
        <p:nvSpPr>
          <p:cNvPr id="379" name="Google Shape;379;p26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5935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5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30" name="Google Shape;230;p15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p29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14" name="Google Shape;414;p29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8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55" name="Google Shape;255;p18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7517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8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55" name="Google Shape;255;p18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5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70" name="Google Shape;37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3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53" name="Google Shape;35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7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87" name="Google Shape;38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20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r>
              <a:rPr lang="en-US" i="1"/>
              <a:t>Washington Reports, 2d Series, </a:t>
            </a:r>
            <a:endParaRPr/>
          </a:p>
          <a:p>
            <a:pPr marL="0" indent="0"/>
            <a:endParaRPr i="1"/>
          </a:p>
          <a:p>
            <a:pPr marL="0" indent="0"/>
            <a:r>
              <a:rPr lang="en-US" i="1"/>
              <a:t>Washington Appellate Reports (Wash.App.2d) </a:t>
            </a:r>
            <a:endParaRPr/>
          </a:p>
        </p:txBody>
      </p:sp>
      <p:sp>
        <p:nvSpPr>
          <p:cNvPr id="312" name="Google Shape;312;p20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23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8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04" name="Google Shape;40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24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r>
              <a:rPr lang="en-US"/>
              <a:t>Case law is primary law created by judicial opinions in the course of resolving disputes. It is the written resolution of the issues, written by a judge or a panel of judges. It is not a jury verdict. Juries decide facts; judges decide law. The word </a:t>
            </a:r>
            <a:r>
              <a:rPr lang="en-US" i="1"/>
              <a:t>case</a:t>
            </a:r>
            <a:r>
              <a:rPr lang="en-US"/>
              <a:t> is often used interchangeably with </a:t>
            </a:r>
            <a:r>
              <a:rPr lang="en-US" i="1"/>
              <a:t>opinion</a:t>
            </a:r>
            <a:r>
              <a:rPr lang="en-US"/>
              <a:t> or </a:t>
            </a:r>
            <a:r>
              <a:rPr lang="en-US" i="1"/>
              <a:t>decision</a:t>
            </a:r>
            <a:r>
              <a:rPr lang="en-US"/>
              <a:t>.</a:t>
            </a:r>
            <a:endParaRPr/>
          </a:p>
        </p:txBody>
      </p:sp>
      <p:sp>
        <p:nvSpPr>
          <p:cNvPr id="364" name="Google Shape;364;p24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68228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p30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23" name="Google Shape;423;p30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26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r>
              <a:rPr lang="en-US"/>
              <a:t>From the three branches we have three sources of primary authority that are Binding statements of law. </a:t>
            </a:r>
            <a:endParaRPr/>
          </a:p>
        </p:txBody>
      </p:sp>
      <p:sp>
        <p:nvSpPr>
          <p:cNvPr id="143" name="Google Shape;143;p6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2185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1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r>
              <a:rPr lang="en-US"/>
              <a:t>Two parallel system fo primary law - Systems are hierarchical </a:t>
            </a:r>
            <a:endParaRPr/>
          </a:p>
        </p:txBody>
      </p:sp>
      <p:sp>
        <p:nvSpPr>
          <p:cNvPr id="176" name="Google Shape;176;p11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info.gov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wO021HIAT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wO021HIATE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uides.lib.uw.edu/law/judicialpubs/ctopin#s-lg-box-8426453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xisnexis.com/clients/wareports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selaw.findlaw.com/courts/Washington" TargetMode="External"/><Relationship Id="rId5" Type="http://schemas.openxmlformats.org/officeDocument/2006/relationships/hyperlink" Target="https://www.courtlistener.com/opinion/" TargetMode="External"/><Relationship Id="rId4" Type="http://schemas.openxmlformats.org/officeDocument/2006/relationships/hyperlink" Target="http://scholar.google.com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guides.lib.uw.edu/c.php?g=521614&amp;p=3566234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9wEwonPBC18" TargetMode="External"/><Relationship Id="rId5" Type="http://schemas.openxmlformats.org/officeDocument/2006/relationships/hyperlink" Target="https://youtu.be/evabf7pYQWE" TargetMode="External"/><Relationship Id="rId4" Type="http://schemas.openxmlformats.org/officeDocument/2006/relationships/hyperlink" Target="https://guides.lib.uw.edu/law/wacourts/opi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3RET96bpV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ts.wa.gov/education/lessons/?fa=education_lessons.dspPlan&amp;plan=ClaimYourJurisdiction-1Da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63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1177789" y="162792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640"/>
              <a:buFont typeface="Arial Narrow"/>
              <a:buNone/>
            </a:pPr>
            <a:r>
              <a:rPr lang="en-US" sz="864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Legal Research</a:t>
            </a:r>
            <a:endParaRPr sz="864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1177789" y="394286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5727"/>
              </a:buClr>
              <a:buSzPts val="4800"/>
              <a:buNone/>
            </a:pPr>
            <a:r>
              <a:rPr lang="en-US" sz="4800" b="1">
                <a:solidFill>
                  <a:srgbClr val="CD5727"/>
                </a:solidFill>
                <a:latin typeface="Arial Narrow"/>
                <a:ea typeface="Arial Narrow"/>
                <a:cs typeface="Arial Narrow"/>
                <a:sym typeface="Arial Narrow"/>
              </a:rPr>
              <a:t>TCMP 571 A: Legal Urbanism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5727"/>
              </a:buClr>
              <a:buSzPts val="4800"/>
              <a:buNone/>
            </a:pPr>
            <a:r>
              <a:rPr lang="en-US" sz="4800" b="1">
                <a:solidFill>
                  <a:srgbClr val="CD5727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of Washington Tacoma  </a:t>
            </a:r>
            <a:endParaRPr sz="4800" b="1">
              <a:solidFill>
                <a:srgbClr val="CD572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9772450" y="6214188"/>
            <a:ext cx="30470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57BD7B"/>
                </a:solidFill>
                <a:latin typeface="Arial Narrow"/>
                <a:ea typeface="Arial Narrow"/>
                <a:cs typeface="Arial Narrow"/>
                <a:sym typeface="Arial Narrow"/>
              </a:rPr>
              <a:t>April 24, 2019</a:t>
            </a:r>
            <a:endParaRPr sz="3200" b="1" i="0" u="none" strike="noStrike" cap="none">
              <a:solidFill>
                <a:srgbClr val="57BD7B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729780">
            <a:off x="9331765" y="407790"/>
            <a:ext cx="1980048" cy="198004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/>
          <p:nvPr/>
        </p:nvSpPr>
        <p:spPr>
          <a:xfrm rot="2730141">
            <a:off x="8908075" y="1380963"/>
            <a:ext cx="737118" cy="1870401"/>
          </a:xfrm>
          <a:prstGeom prst="flowChartMerge">
            <a:avLst/>
          </a:prstGeom>
          <a:solidFill>
            <a:srgbClr val="57BD7B"/>
          </a:solidFill>
          <a:ln w="12700" cap="flat" cmpd="sng">
            <a:solidFill>
              <a:srgbClr val="57BD7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63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"/>
          <p:cNvSpPr/>
          <p:nvPr/>
        </p:nvSpPr>
        <p:spPr>
          <a:xfrm>
            <a:off x="279919" y="261257"/>
            <a:ext cx="11607282" cy="63074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279918" y="261257"/>
            <a:ext cx="11607282" cy="6307494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060" y="-219578"/>
            <a:ext cx="10787091" cy="718586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4"/>
          <p:cNvSpPr/>
          <p:nvPr/>
        </p:nvSpPr>
        <p:spPr>
          <a:xfrm>
            <a:off x="5522495" y="156410"/>
            <a:ext cx="5390147" cy="1082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Thirteen Appellate Courts 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A3D066-77C5-4C4C-90A9-7D39CF458EF7}"/>
              </a:ext>
            </a:extLst>
          </p:cNvPr>
          <p:cNvSpPr txBox="1"/>
          <p:nvPr/>
        </p:nvSpPr>
        <p:spPr>
          <a:xfrm>
            <a:off x="9971315" y="6189961"/>
            <a:ext cx="2803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uscourts.gov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631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3"/>
          <p:cNvSpPr/>
          <p:nvPr/>
        </p:nvSpPr>
        <p:spPr>
          <a:xfrm>
            <a:off x="279918" y="261257"/>
            <a:ext cx="11607282" cy="6307494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33"/>
          <p:cNvSpPr txBox="1"/>
          <p:nvPr/>
        </p:nvSpPr>
        <p:spPr>
          <a:xfrm>
            <a:off x="644082" y="428807"/>
            <a:ext cx="1124311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0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Research Strategy </a:t>
            </a:r>
            <a:endParaRPr sz="6000" b="1" i="0" u="none" strike="noStrike" cap="none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43" name="Google Shape;343;p33"/>
          <p:cNvSpPr txBox="1"/>
          <p:nvPr/>
        </p:nvSpPr>
        <p:spPr>
          <a:xfrm>
            <a:off x="644082" y="1464322"/>
            <a:ext cx="9192126" cy="578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Conduct </a:t>
            </a:r>
            <a:r>
              <a:rPr lang="en-US" sz="32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preliminary analysis 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of research need (jurisdiction, keywords, time period)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Consult </a:t>
            </a:r>
            <a:r>
              <a:rPr lang="en-US" sz="32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secondary sources 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(law reviews, encyclopedias, Nutshell series, books, articles)    review citations and note possible keywords and topics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Consult </a:t>
            </a:r>
            <a:r>
              <a:rPr lang="en-US" sz="32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commercial databases 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(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Nexis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Uni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, Hein Online), which provide annotations including summaries and core terms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33"/>
          <p:cNvSpPr/>
          <p:nvPr/>
        </p:nvSpPr>
        <p:spPr>
          <a:xfrm>
            <a:off x="5689800" y="3626778"/>
            <a:ext cx="193500" cy="202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63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/>
          <p:nvPr/>
        </p:nvSpPr>
        <p:spPr>
          <a:xfrm>
            <a:off x="279918" y="261257"/>
            <a:ext cx="11607282" cy="6307494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031" y="895368"/>
            <a:ext cx="11148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Exercise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2031" y="2038481"/>
            <a:ext cx="111486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Spend about 5 minutes working through the legal research preliminary analysis worksheet.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Get into groups of 2-3 people. Discuss your individual topics, and offer each other possible sources to explore (5-10 minutes).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83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631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6"/>
          <p:cNvSpPr/>
          <p:nvPr/>
        </p:nvSpPr>
        <p:spPr>
          <a:xfrm>
            <a:off x="279918" y="261257"/>
            <a:ext cx="11607282" cy="6307494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36"/>
          <p:cNvSpPr txBox="1"/>
          <p:nvPr/>
        </p:nvSpPr>
        <p:spPr>
          <a:xfrm>
            <a:off x="279918" y="2315001"/>
            <a:ext cx="11607282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US" sz="115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Government Portals </a:t>
            </a:r>
            <a:endParaRPr sz="115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631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8"/>
          <p:cNvSpPr/>
          <p:nvPr/>
        </p:nvSpPr>
        <p:spPr>
          <a:xfrm>
            <a:off x="279918" y="261257"/>
            <a:ext cx="11607282" cy="6307494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38"/>
          <p:cNvSpPr txBox="1"/>
          <p:nvPr/>
        </p:nvSpPr>
        <p:spPr>
          <a:xfrm>
            <a:off x="858417" y="401635"/>
            <a:ext cx="1102878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United States Court Opinions (</a:t>
            </a:r>
            <a:r>
              <a:rPr lang="en-US" sz="4000" b="1" i="0" u="sng" strike="noStrike" cap="non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3"/>
              </a:rPr>
              <a:t>govinfo</a:t>
            </a:r>
            <a:r>
              <a:rPr lang="en-US" sz="4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) </a:t>
            </a:r>
            <a:endParaRPr sz="24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383" name="Google Shape;383;p38"/>
          <p:cNvCxnSpPr/>
          <p:nvPr/>
        </p:nvCxnSpPr>
        <p:spPr>
          <a:xfrm>
            <a:off x="975049" y="1249898"/>
            <a:ext cx="1021702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4" name="Google Shape;384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049" y="1398214"/>
            <a:ext cx="10268144" cy="4881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631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8"/>
          <p:cNvSpPr/>
          <p:nvPr/>
        </p:nvSpPr>
        <p:spPr>
          <a:xfrm>
            <a:off x="279918" y="261257"/>
            <a:ext cx="11607282" cy="6307494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38"/>
          <p:cNvSpPr txBox="1"/>
          <p:nvPr/>
        </p:nvSpPr>
        <p:spPr>
          <a:xfrm>
            <a:off x="858417" y="401635"/>
            <a:ext cx="1102878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Washington State Legislature</a:t>
            </a:r>
            <a:endParaRPr sz="2400" b="0" i="0" u="none" strike="noStrike" cap="none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383" name="Google Shape;383;p38"/>
          <p:cNvCxnSpPr/>
          <p:nvPr/>
        </p:nvCxnSpPr>
        <p:spPr>
          <a:xfrm>
            <a:off x="975049" y="1249898"/>
            <a:ext cx="1021702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049" y="1534383"/>
            <a:ext cx="9679964" cy="532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84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63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/>
          <p:nvPr/>
        </p:nvSpPr>
        <p:spPr>
          <a:xfrm>
            <a:off x="279918" y="261257"/>
            <a:ext cx="743649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What is the purpose of case law? </a:t>
            </a:r>
            <a:endParaRPr sz="4000" b="1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33" name="Google Shape;233;p27"/>
          <p:cNvSpPr txBox="1"/>
          <p:nvPr/>
        </p:nvSpPr>
        <p:spPr>
          <a:xfrm>
            <a:off x="562082" y="1142592"/>
            <a:ext cx="5644408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To determine the constitutionality of statutes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To interpret statutes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To decide cases in the absence of statutes </a:t>
            </a:r>
            <a:endParaRPr sz="4000" b="1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34" name="Google Shape;234;p27"/>
          <p:cNvSpPr/>
          <p:nvPr/>
        </p:nvSpPr>
        <p:spPr>
          <a:xfrm>
            <a:off x="279918" y="261257"/>
            <a:ext cx="11607282" cy="6307494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27" descr="Image result for supreme court"/>
          <p:cNvPicPr preferRelativeResize="0"/>
          <p:nvPr/>
        </p:nvPicPr>
        <p:blipFill rotWithShape="1">
          <a:blip r:embed="rId3">
            <a:alphaModFix/>
          </a:blip>
          <a:srcRect l="28718" r="28631"/>
          <a:stretch/>
        </p:blipFill>
        <p:spPr>
          <a:xfrm>
            <a:off x="7063740" y="261257"/>
            <a:ext cx="4834890" cy="63074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CA67A3-E821-4DD9-B5BF-1A2FB866BB45}"/>
              </a:ext>
            </a:extLst>
          </p:cNvPr>
          <p:cNvSpPr txBox="1"/>
          <p:nvPr/>
        </p:nvSpPr>
        <p:spPr>
          <a:xfrm>
            <a:off x="330327" y="6218980"/>
            <a:ext cx="770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</a:t>
            </a:r>
            <a:r>
              <a:rPr lang="en-US" dirty="0">
                <a:hlinkClick r:id="rId4"/>
              </a:rPr>
              <a:t>Case Law, Citators, &amp; Digests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631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1"/>
          <p:cNvSpPr/>
          <p:nvPr/>
        </p:nvSpPr>
        <p:spPr>
          <a:xfrm>
            <a:off x="279918" y="261257"/>
            <a:ext cx="11607282" cy="6307494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41"/>
          <p:cNvSpPr txBox="1"/>
          <p:nvPr/>
        </p:nvSpPr>
        <p:spPr>
          <a:xfrm>
            <a:off x="279918" y="261257"/>
            <a:ext cx="11607282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8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72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Evaluating Case Law</a:t>
            </a:r>
            <a:endParaRPr sz="72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18" name="Google Shape;418;p41"/>
          <p:cNvSpPr txBox="1"/>
          <p:nvPr/>
        </p:nvSpPr>
        <p:spPr>
          <a:xfrm>
            <a:off x="714258" y="1918701"/>
            <a:ext cx="11607282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marR="0" lvl="0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Char char="•"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On Point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Char char="•"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Binding authority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Char char="•"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Recent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Char char="•"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Leading case </a:t>
            </a:r>
            <a:endParaRPr sz="54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1430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endParaRPr sz="96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19" name="Google Shape;419;p41" descr="Image result for Case law"/>
          <p:cNvPicPr preferRelativeResize="0"/>
          <p:nvPr/>
        </p:nvPicPr>
        <p:blipFill rotWithShape="1">
          <a:blip r:embed="rId3">
            <a:alphaModFix/>
          </a:blip>
          <a:srcRect l="57571"/>
          <a:stretch/>
        </p:blipFill>
        <p:spPr>
          <a:xfrm>
            <a:off x="8332470" y="261256"/>
            <a:ext cx="3554730" cy="62954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B96099-9993-4A94-A318-CE68302CE2E5}"/>
              </a:ext>
            </a:extLst>
          </p:cNvPr>
          <p:cNvSpPr txBox="1"/>
          <p:nvPr/>
        </p:nvSpPr>
        <p:spPr>
          <a:xfrm>
            <a:off x="304800" y="6256425"/>
            <a:ext cx="770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</a:t>
            </a:r>
            <a:r>
              <a:rPr lang="en-US" dirty="0">
                <a:hlinkClick r:id="rId4"/>
              </a:rPr>
              <a:t>Case Law, Citators, &amp; Digests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63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0"/>
          <p:cNvSpPr/>
          <p:nvPr/>
        </p:nvSpPr>
        <p:spPr>
          <a:xfrm>
            <a:off x="279918" y="261257"/>
            <a:ext cx="11607282" cy="6307494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0"/>
          <p:cNvSpPr txBox="1"/>
          <p:nvPr/>
        </p:nvSpPr>
        <p:spPr>
          <a:xfrm>
            <a:off x="628360" y="579634"/>
            <a:ext cx="95543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Elements of a Supreme Court Citation </a:t>
            </a:r>
            <a:endParaRPr sz="4800" b="0" i="0" u="none" strike="noStrike" cap="none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9" name="Google Shape;259;p30"/>
          <p:cNvSpPr txBox="1"/>
          <p:nvPr/>
        </p:nvSpPr>
        <p:spPr>
          <a:xfrm>
            <a:off x="2718634" y="1650592"/>
            <a:ext cx="74640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3600"/>
            </a:pPr>
            <a:r>
              <a:rPr lang="en-US" sz="3600" dirty="0">
                <a:solidFill>
                  <a:schemeClr val="bg1"/>
                </a:solidFill>
              </a:rPr>
              <a:t>ZAFIRO et al. v. UNITED STATES 506 U.S. 534 (1993)</a:t>
            </a:r>
            <a:endParaRPr sz="3600" b="0" i="0" u="none" strike="noStrike" cap="none" dirty="0">
              <a:solidFill>
                <a:schemeClr val="bg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60" name="Google Shape;260;p30"/>
          <p:cNvSpPr/>
          <p:nvPr/>
        </p:nvSpPr>
        <p:spPr>
          <a:xfrm>
            <a:off x="1653705" y="3081551"/>
            <a:ext cx="1651518" cy="928159"/>
          </a:xfrm>
          <a:prstGeom prst="roundRect">
            <a:avLst>
              <a:gd name="adj" fmla="val 16667"/>
            </a:avLst>
          </a:prstGeom>
          <a:solidFill>
            <a:srgbClr val="159B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0"/>
          <p:cNvSpPr/>
          <p:nvPr/>
        </p:nvSpPr>
        <p:spPr>
          <a:xfrm>
            <a:off x="3606913" y="3081551"/>
            <a:ext cx="1651518" cy="928159"/>
          </a:xfrm>
          <a:prstGeom prst="roundRect">
            <a:avLst>
              <a:gd name="adj" fmla="val 16667"/>
            </a:avLst>
          </a:prstGeom>
          <a:solidFill>
            <a:srgbClr val="5AAAB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0"/>
          <p:cNvSpPr/>
          <p:nvPr/>
        </p:nvSpPr>
        <p:spPr>
          <a:xfrm>
            <a:off x="5527463" y="3090882"/>
            <a:ext cx="1651518" cy="928159"/>
          </a:xfrm>
          <a:prstGeom prst="roundRect">
            <a:avLst>
              <a:gd name="adj" fmla="val 16667"/>
            </a:avLst>
          </a:prstGeom>
          <a:solidFill>
            <a:srgbClr val="19758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0"/>
          <p:cNvSpPr/>
          <p:nvPr/>
        </p:nvSpPr>
        <p:spPr>
          <a:xfrm>
            <a:off x="7443347" y="3086454"/>
            <a:ext cx="1651518" cy="928159"/>
          </a:xfrm>
          <a:prstGeom prst="roundRect">
            <a:avLst>
              <a:gd name="adj" fmla="val 16667"/>
            </a:avLst>
          </a:prstGeom>
          <a:solidFill>
            <a:srgbClr val="7CAAE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0"/>
          <p:cNvSpPr/>
          <p:nvPr/>
        </p:nvSpPr>
        <p:spPr>
          <a:xfrm>
            <a:off x="9356902" y="3086454"/>
            <a:ext cx="1651518" cy="92815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0"/>
          <p:cNvSpPr txBox="1"/>
          <p:nvPr/>
        </p:nvSpPr>
        <p:spPr>
          <a:xfrm>
            <a:off x="1691027" y="3207741"/>
            <a:ext cx="157687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Zafiro et al v. United States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0"/>
          <p:cNvSpPr txBox="1"/>
          <p:nvPr/>
        </p:nvSpPr>
        <p:spPr>
          <a:xfrm>
            <a:off x="4082459" y="3346969"/>
            <a:ext cx="157687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506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0"/>
          <p:cNvSpPr txBox="1"/>
          <p:nvPr/>
        </p:nvSpPr>
        <p:spPr>
          <a:xfrm>
            <a:off x="6035667" y="3360789"/>
            <a:ext cx="157687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U.S.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0"/>
          <p:cNvSpPr txBox="1"/>
          <p:nvPr/>
        </p:nvSpPr>
        <p:spPr>
          <a:xfrm>
            <a:off x="7957382" y="3370178"/>
            <a:ext cx="157687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534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0"/>
          <p:cNvSpPr txBox="1"/>
          <p:nvPr/>
        </p:nvSpPr>
        <p:spPr>
          <a:xfrm>
            <a:off x="9721259" y="3324128"/>
            <a:ext cx="157687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(1993)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0" name="Google Shape;270;p30"/>
          <p:cNvCxnSpPr>
            <a:stCxn id="260" idx="2"/>
          </p:cNvCxnSpPr>
          <p:nvPr/>
        </p:nvCxnSpPr>
        <p:spPr>
          <a:xfrm>
            <a:off x="2479464" y="4009710"/>
            <a:ext cx="0" cy="478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1" name="Google Shape;271;p30"/>
          <p:cNvSpPr txBox="1"/>
          <p:nvPr/>
        </p:nvSpPr>
        <p:spPr>
          <a:xfrm>
            <a:off x="1590579" y="4405896"/>
            <a:ext cx="186612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 Name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0"/>
          <p:cNvSpPr txBox="1"/>
          <p:nvPr/>
        </p:nvSpPr>
        <p:spPr>
          <a:xfrm>
            <a:off x="3914094" y="4339788"/>
            <a:ext cx="186612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Volume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Number 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3" name="Google Shape;273;p30"/>
          <p:cNvCxnSpPr/>
          <p:nvPr/>
        </p:nvCxnSpPr>
        <p:spPr>
          <a:xfrm>
            <a:off x="4414642" y="3964352"/>
            <a:ext cx="0" cy="47831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4" name="Google Shape;274;p30"/>
          <p:cNvCxnSpPr/>
          <p:nvPr/>
        </p:nvCxnSpPr>
        <p:spPr>
          <a:xfrm>
            <a:off x="6330527" y="3964352"/>
            <a:ext cx="0" cy="478314"/>
          </a:xfrm>
          <a:prstGeom prst="straightConnector1">
            <a:avLst/>
          </a:prstGeom>
          <a:noFill/>
          <a:ln w="9525" cap="flat" cmpd="sng">
            <a:solidFill>
              <a:srgbClr val="19758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5" name="Google Shape;275;p30"/>
          <p:cNvSpPr txBox="1"/>
          <p:nvPr/>
        </p:nvSpPr>
        <p:spPr>
          <a:xfrm>
            <a:off x="5840875" y="4278320"/>
            <a:ext cx="186612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Reporter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0"/>
          <p:cNvSpPr txBox="1"/>
          <p:nvPr/>
        </p:nvSpPr>
        <p:spPr>
          <a:xfrm>
            <a:off x="9576635" y="4316110"/>
            <a:ext cx="186612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 of Decision 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7" name="Google Shape;277;p30"/>
          <p:cNvCxnSpPr/>
          <p:nvPr/>
        </p:nvCxnSpPr>
        <p:spPr>
          <a:xfrm>
            <a:off x="8269106" y="3915627"/>
            <a:ext cx="0" cy="478314"/>
          </a:xfrm>
          <a:prstGeom prst="straightConnector1">
            <a:avLst/>
          </a:prstGeom>
          <a:noFill/>
          <a:ln w="9525" cap="flat" cmpd="sng">
            <a:solidFill>
              <a:srgbClr val="7CAAE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8" name="Google Shape;278;p30"/>
          <p:cNvSpPr txBox="1"/>
          <p:nvPr/>
        </p:nvSpPr>
        <p:spPr>
          <a:xfrm>
            <a:off x="7577000" y="4275128"/>
            <a:ext cx="186612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Starting Page Number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9" name="Google Shape;279;p30"/>
          <p:cNvCxnSpPr/>
          <p:nvPr/>
        </p:nvCxnSpPr>
        <p:spPr>
          <a:xfrm>
            <a:off x="10182661" y="3964352"/>
            <a:ext cx="0" cy="478314"/>
          </a:xfrm>
          <a:prstGeom prst="straightConnector1">
            <a:avLst/>
          </a:prstGeom>
          <a:noFill/>
          <a:ln w="9525" cap="flat" cmpd="sng">
            <a:solidFill>
              <a:srgbClr val="5B9BD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782451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63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0"/>
          <p:cNvSpPr/>
          <p:nvPr/>
        </p:nvSpPr>
        <p:spPr>
          <a:xfrm>
            <a:off x="279918" y="261257"/>
            <a:ext cx="11607282" cy="6307494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0"/>
          <p:cNvSpPr txBox="1"/>
          <p:nvPr/>
        </p:nvSpPr>
        <p:spPr>
          <a:xfrm>
            <a:off x="628360" y="579634"/>
            <a:ext cx="95543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4800"/>
            </a:pPr>
            <a:r>
              <a:rPr lang="en-US" sz="480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Parallel Citation </a:t>
            </a:r>
          </a:p>
        </p:txBody>
      </p:sp>
      <p:sp>
        <p:nvSpPr>
          <p:cNvPr id="259" name="Google Shape;259;p30"/>
          <p:cNvSpPr txBox="1"/>
          <p:nvPr/>
        </p:nvSpPr>
        <p:spPr>
          <a:xfrm>
            <a:off x="2718634" y="1650592"/>
            <a:ext cx="74640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3600"/>
            </a:pPr>
            <a:r>
              <a:rPr lang="en-US" sz="3600" dirty="0">
                <a:solidFill>
                  <a:schemeClr val="bg1"/>
                </a:solidFill>
              </a:rPr>
              <a:t>ZAFIRO et al. v. UNITED STATES 113 </a:t>
            </a:r>
            <a:r>
              <a:rPr lang="en-US" sz="3600" dirty="0" err="1">
                <a:solidFill>
                  <a:schemeClr val="bg1"/>
                </a:solidFill>
              </a:rPr>
              <a:t>S.Ct</a:t>
            </a:r>
            <a:r>
              <a:rPr lang="en-US" sz="3600" dirty="0">
                <a:solidFill>
                  <a:schemeClr val="bg1"/>
                </a:solidFill>
              </a:rPr>
              <a:t> 933 (1993)</a:t>
            </a:r>
            <a:endParaRPr sz="3600" b="0" i="0" u="none" strike="noStrike" cap="none" dirty="0">
              <a:solidFill>
                <a:schemeClr val="bg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60" name="Google Shape;260;p30"/>
          <p:cNvSpPr/>
          <p:nvPr/>
        </p:nvSpPr>
        <p:spPr>
          <a:xfrm>
            <a:off x="1653705" y="3081551"/>
            <a:ext cx="1651518" cy="928159"/>
          </a:xfrm>
          <a:prstGeom prst="roundRect">
            <a:avLst>
              <a:gd name="adj" fmla="val 16667"/>
            </a:avLst>
          </a:prstGeom>
          <a:solidFill>
            <a:srgbClr val="159B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0"/>
          <p:cNvSpPr/>
          <p:nvPr/>
        </p:nvSpPr>
        <p:spPr>
          <a:xfrm>
            <a:off x="3606913" y="3081551"/>
            <a:ext cx="1651518" cy="928159"/>
          </a:xfrm>
          <a:prstGeom prst="roundRect">
            <a:avLst>
              <a:gd name="adj" fmla="val 16667"/>
            </a:avLst>
          </a:prstGeom>
          <a:solidFill>
            <a:srgbClr val="5AAAB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0"/>
          <p:cNvSpPr/>
          <p:nvPr/>
        </p:nvSpPr>
        <p:spPr>
          <a:xfrm>
            <a:off x="5527463" y="3090882"/>
            <a:ext cx="1651518" cy="928159"/>
          </a:xfrm>
          <a:prstGeom prst="roundRect">
            <a:avLst>
              <a:gd name="adj" fmla="val 16667"/>
            </a:avLst>
          </a:prstGeom>
          <a:solidFill>
            <a:srgbClr val="19758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0"/>
          <p:cNvSpPr/>
          <p:nvPr/>
        </p:nvSpPr>
        <p:spPr>
          <a:xfrm>
            <a:off x="7443347" y="3086454"/>
            <a:ext cx="1651518" cy="928159"/>
          </a:xfrm>
          <a:prstGeom prst="roundRect">
            <a:avLst>
              <a:gd name="adj" fmla="val 16667"/>
            </a:avLst>
          </a:prstGeom>
          <a:solidFill>
            <a:srgbClr val="7CAAE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0"/>
          <p:cNvSpPr/>
          <p:nvPr/>
        </p:nvSpPr>
        <p:spPr>
          <a:xfrm>
            <a:off x="9356902" y="3086454"/>
            <a:ext cx="1651518" cy="92815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0"/>
          <p:cNvSpPr txBox="1"/>
          <p:nvPr/>
        </p:nvSpPr>
        <p:spPr>
          <a:xfrm>
            <a:off x="1723685" y="3207741"/>
            <a:ext cx="157687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Zafiro et al v. United States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0"/>
          <p:cNvSpPr txBox="1"/>
          <p:nvPr/>
        </p:nvSpPr>
        <p:spPr>
          <a:xfrm>
            <a:off x="4082459" y="3346969"/>
            <a:ext cx="157687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113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0"/>
          <p:cNvSpPr txBox="1"/>
          <p:nvPr/>
        </p:nvSpPr>
        <p:spPr>
          <a:xfrm>
            <a:off x="6035667" y="3360789"/>
            <a:ext cx="157687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400"/>
            </a:pP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S.Ct</a:t>
            </a: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0"/>
          <p:cNvSpPr txBox="1"/>
          <p:nvPr/>
        </p:nvSpPr>
        <p:spPr>
          <a:xfrm>
            <a:off x="7957382" y="3370178"/>
            <a:ext cx="157687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933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0"/>
          <p:cNvSpPr txBox="1"/>
          <p:nvPr/>
        </p:nvSpPr>
        <p:spPr>
          <a:xfrm>
            <a:off x="9721259" y="3324128"/>
            <a:ext cx="157687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(1993)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0" name="Google Shape;270;p30"/>
          <p:cNvCxnSpPr>
            <a:stCxn id="260" idx="2"/>
          </p:cNvCxnSpPr>
          <p:nvPr/>
        </p:nvCxnSpPr>
        <p:spPr>
          <a:xfrm>
            <a:off x="2479464" y="4009710"/>
            <a:ext cx="0" cy="478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1" name="Google Shape;271;p30"/>
          <p:cNvSpPr txBox="1"/>
          <p:nvPr/>
        </p:nvSpPr>
        <p:spPr>
          <a:xfrm>
            <a:off x="1590579" y="4405896"/>
            <a:ext cx="186612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 Name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0"/>
          <p:cNvSpPr txBox="1"/>
          <p:nvPr/>
        </p:nvSpPr>
        <p:spPr>
          <a:xfrm>
            <a:off x="3914094" y="4339788"/>
            <a:ext cx="186612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Volume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Number 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3" name="Google Shape;273;p30"/>
          <p:cNvCxnSpPr/>
          <p:nvPr/>
        </p:nvCxnSpPr>
        <p:spPr>
          <a:xfrm>
            <a:off x="4414642" y="3964352"/>
            <a:ext cx="0" cy="47831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4" name="Google Shape;274;p30"/>
          <p:cNvCxnSpPr/>
          <p:nvPr/>
        </p:nvCxnSpPr>
        <p:spPr>
          <a:xfrm>
            <a:off x="6330527" y="3964352"/>
            <a:ext cx="0" cy="478314"/>
          </a:xfrm>
          <a:prstGeom prst="straightConnector1">
            <a:avLst/>
          </a:prstGeom>
          <a:noFill/>
          <a:ln w="9525" cap="flat" cmpd="sng">
            <a:solidFill>
              <a:srgbClr val="19758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5" name="Google Shape;275;p30"/>
          <p:cNvSpPr txBox="1"/>
          <p:nvPr/>
        </p:nvSpPr>
        <p:spPr>
          <a:xfrm>
            <a:off x="5840875" y="4278320"/>
            <a:ext cx="186612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Reporter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0"/>
          <p:cNvSpPr txBox="1"/>
          <p:nvPr/>
        </p:nvSpPr>
        <p:spPr>
          <a:xfrm>
            <a:off x="9576635" y="4316110"/>
            <a:ext cx="186612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 of Decision 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7" name="Google Shape;277;p30"/>
          <p:cNvCxnSpPr/>
          <p:nvPr/>
        </p:nvCxnSpPr>
        <p:spPr>
          <a:xfrm>
            <a:off x="8269106" y="3915627"/>
            <a:ext cx="0" cy="478314"/>
          </a:xfrm>
          <a:prstGeom prst="straightConnector1">
            <a:avLst/>
          </a:prstGeom>
          <a:noFill/>
          <a:ln w="9525" cap="flat" cmpd="sng">
            <a:solidFill>
              <a:srgbClr val="7CAAE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8" name="Google Shape;278;p30"/>
          <p:cNvSpPr txBox="1"/>
          <p:nvPr/>
        </p:nvSpPr>
        <p:spPr>
          <a:xfrm>
            <a:off x="7577000" y="4275128"/>
            <a:ext cx="186612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Starting Page Number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9" name="Google Shape;279;p30"/>
          <p:cNvCxnSpPr/>
          <p:nvPr/>
        </p:nvCxnSpPr>
        <p:spPr>
          <a:xfrm>
            <a:off x="10182661" y="3964352"/>
            <a:ext cx="0" cy="478314"/>
          </a:xfrm>
          <a:prstGeom prst="straightConnector1">
            <a:avLst/>
          </a:prstGeom>
          <a:noFill/>
          <a:ln w="9525" cap="flat" cmpd="sng">
            <a:solidFill>
              <a:srgbClr val="5B9BD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" name="Google Shape;308;p31">
            <a:extLst>
              <a:ext uri="{FF2B5EF4-FFF2-40B4-BE49-F238E27FC236}">
                <a16:creationId xmlns:a16="http://schemas.microsoft.com/office/drawing/2014/main" id="{748CB46D-1BC3-4E72-B755-CD0714908912}"/>
              </a:ext>
            </a:extLst>
          </p:cNvPr>
          <p:cNvSpPr txBox="1"/>
          <p:nvPr/>
        </p:nvSpPr>
        <p:spPr>
          <a:xfrm>
            <a:off x="434340" y="6130068"/>
            <a:ext cx="38641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West’s U.S. Supreme Court Cases 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1834862"/>
            <a:ext cx="10515600" cy="4351338"/>
          </a:xfrm>
        </p:spPr>
        <p:txBody>
          <a:bodyPr/>
          <a:lstStyle/>
          <a:p>
            <a:pPr marL="11430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What is your research topic? 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pPr marL="11430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What are some possible legal resources? 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pPr marL="11430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Did anyone find any great resources that they would like to share?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200" y="489527"/>
            <a:ext cx="10732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Assignment 1 Reflection/Discussion  </a:t>
            </a:r>
          </a:p>
        </p:txBody>
      </p:sp>
      <p:pic>
        <p:nvPicPr>
          <p:cNvPr id="2050" name="Picture 2" descr="Image result for discussion icon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603" y="812477"/>
            <a:ext cx="1715197" cy="146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281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631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chemeClr val="lt1"/>
                </a:solidFill>
              </a:rPr>
              <a:t>SupremeCourt.gov</a:t>
            </a:r>
            <a:endParaRPr b="1" dirty="0">
              <a:solidFill>
                <a:schemeClr val="lt1"/>
              </a:solidFill>
            </a:endParaRPr>
          </a:p>
        </p:txBody>
      </p:sp>
      <p:sp>
        <p:nvSpPr>
          <p:cNvPr id="375" name="Google Shape;375;p37"/>
          <p:cNvSpPr/>
          <p:nvPr/>
        </p:nvSpPr>
        <p:spPr>
          <a:xfrm rot="5400000">
            <a:off x="4755630" y="3034642"/>
            <a:ext cx="976723" cy="840192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CD5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8E4B56-9EFA-434B-BF39-3A6449DAA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258" y="1636258"/>
            <a:ext cx="5018314" cy="48007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8F8E1E-EBE4-4137-8D3D-631955503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698" y="2200178"/>
            <a:ext cx="3457575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63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>
                <a:solidFill>
                  <a:schemeClr val="lt1"/>
                </a:solidFill>
              </a:rPr>
              <a:t>Google Scholar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56" name="Google Shape;356;p35"/>
          <p:cNvSpPr txBox="1">
            <a:spLocks noGrp="1"/>
          </p:cNvSpPr>
          <p:nvPr>
            <p:ph type="body" idx="1"/>
          </p:nvPr>
        </p:nvSpPr>
        <p:spPr>
          <a:xfrm>
            <a:off x="838200" y="153324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>
                <a:solidFill>
                  <a:schemeClr val="lt1"/>
                </a:solidFill>
              </a:rPr>
              <a:t>US federal district, appellate, tax and bankruptcy courts since 1923 and US Supreme Court cases since 1791. It is the most comprehensive free source of federal district court opinions.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9" name="Google Shape;359;p35"/>
          <p:cNvSpPr/>
          <p:nvPr/>
        </p:nvSpPr>
        <p:spPr>
          <a:xfrm rot="5400000">
            <a:off x="4589198" y="5270624"/>
            <a:ext cx="976723" cy="840192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CD5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0FFD52-2E70-4B5E-A7FE-44034DA14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37" y="2985827"/>
            <a:ext cx="5698481" cy="1723443"/>
          </a:xfrm>
          <a:prstGeom prst="rect">
            <a:avLst/>
          </a:prstGeom>
        </p:spPr>
      </p:pic>
      <p:sp>
        <p:nvSpPr>
          <p:cNvPr id="360" name="Google Shape;360;p35"/>
          <p:cNvSpPr/>
          <p:nvPr/>
        </p:nvSpPr>
        <p:spPr>
          <a:xfrm>
            <a:off x="3349434" y="4338821"/>
            <a:ext cx="953193" cy="27432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FC8D70-739E-4023-A3D9-784E854A8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770" y="5202358"/>
            <a:ext cx="6188529" cy="136970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63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lang="en-US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Free Sites for Case Finding (</a:t>
            </a:r>
            <a:r>
              <a:rPr lang="en-US" b="1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3"/>
              </a:rPr>
              <a:t>Guide</a:t>
            </a:r>
            <a:r>
              <a:rPr lang="en-US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)</a:t>
            </a:r>
            <a:endParaRPr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90" name="Google Shape;390;p39"/>
          <p:cNvSpPr/>
          <p:nvPr/>
        </p:nvSpPr>
        <p:spPr>
          <a:xfrm>
            <a:off x="838200" y="1690688"/>
            <a:ext cx="3251662" cy="4676861"/>
          </a:xfrm>
          <a:prstGeom prst="rect">
            <a:avLst/>
          </a:prstGeom>
          <a:solidFill>
            <a:srgbClr val="5AAAB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39"/>
          <p:cNvSpPr/>
          <p:nvPr/>
        </p:nvSpPr>
        <p:spPr>
          <a:xfrm>
            <a:off x="4486794" y="1690688"/>
            <a:ext cx="3251662" cy="4676861"/>
          </a:xfrm>
          <a:prstGeom prst="rect">
            <a:avLst/>
          </a:prstGeom>
          <a:solidFill>
            <a:srgbClr val="5AAAB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39"/>
          <p:cNvSpPr/>
          <p:nvPr/>
        </p:nvSpPr>
        <p:spPr>
          <a:xfrm>
            <a:off x="8062999" y="1690688"/>
            <a:ext cx="3251662" cy="4676861"/>
          </a:xfrm>
          <a:prstGeom prst="rect">
            <a:avLst/>
          </a:prstGeom>
          <a:solidFill>
            <a:srgbClr val="5AAAB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39"/>
          <p:cNvSpPr/>
          <p:nvPr/>
        </p:nvSpPr>
        <p:spPr>
          <a:xfrm>
            <a:off x="838200" y="1690688"/>
            <a:ext cx="3268287" cy="1235392"/>
          </a:xfrm>
          <a:prstGeom prst="rect">
            <a:avLst/>
          </a:prstGeom>
          <a:solidFill>
            <a:srgbClr val="0001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39"/>
          <p:cNvSpPr/>
          <p:nvPr/>
        </p:nvSpPr>
        <p:spPr>
          <a:xfrm>
            <a:off x="4478481" y="1690688"/>
            <a:ext cx="3268287" cy="1235392"/>
          </a:xfrm>
          <a:prstGeom prst="rect">
            <a:avLst/>
          </a:prstGeom>
          <a:solidFill>
            <a:srgbClr val="0001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39"/>
          <p:cNvSpPr/>
          <p:nvPr/>
        </p:nvSpPr>
        <p:spPr>
          <a:xfrm>
            <a:off x="8062999" y="1690688"/>
            <a:ext cx="3268287" cy="1235392"/>
          </a:xfrm>
          <a:prstGeom prst="rect">
            <a:avLst/>
          </a:prstGeom>
          <a:solidFill>
            <a:srgbClr val="0001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39"/>
          <p:cNvSpPr txBox="1"/>
          <p:nvPr/>
        </p:nvSpPr>
        <p:spPr>
          <a:xfrm>
            <a:off x="984365" y="1892885"/>
            <a:ext cx="29593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U.S. Supreme Court 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9"/>
          <p:cNvSpPr txBox="1"/>
          <p:nvPr/>
        </p:nvSpPr>
        <p:spPr>
          <a:xfrm>
            <a:off x="4632958" y="1892885"/>
            <a:ext cx="295933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U.S. Circuit Courts of Appeals and States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39"/>
          <p:cNvSpPr txBox="1"/>
          <p:nvPr/>
        </p:nvSpPr>
        <p:spPr>
          <a:xfrm>
            <a:off x="8217476" y="1892885"/>
            <a:ext cx="29593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U.S. District Courts 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39"/>
          <p:cNvSpPr txBox="1"/>
          <p:nvPr/>
        </p:nvSpPr>
        <p:spPr>
          <a:xfrm>
            <a:off x="821575" y="2926084"/>
            <a:ext cx="3268287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U.S. Supreme Court Official Site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Cornell Legal Information Institute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FindLaw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Justia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39"/>
          <p:cNvSpPr txBox="1"/>
          <p:nvPr/>
        </p:nvSpPr>
        <p:spPr>
          <a:xfrm>
            <a:off x="4478482" y="2860265"/>
            <a:ext cx="3422246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Federal and State Court websites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FindLaw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Library of Law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Scholar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Court Dockets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39"/>
          <p:cNvSpPr txBox="1"/>
          <p:nvPr/>
        </p:nvSpPr>
        <p:spPr>
          <a:xfrm>
            <a:off x="8097288" y="2860265"/>
            <a:ext cx="342224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Court Websites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News Sources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Scholar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631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2"/>
          <p:cNvSpPr/>
          <p:nvPr/>
        </p:nvSpPr>
        <p:spPr>
          <a:xfrm>
            <a:off x="279918" y="261257"/>
            <a:ext cx="11607282" cy="6307494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2"/>
          <p:cNvSpPr txBox="1"/>
          <p:nvPr/>
        </p:nvSpPr>
        <p:spPr>
          <a:xfrm>
            <a:off x="628360" y="579634"/>
            <a:ext cx="110302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Elements of WA State Supreme Court Citation </a:t>
            </a:r>
            <a:endParaRPr sz="48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6" name="Google Shape;316;p32"/>
          <p:cNvSpPr txBox="1"/>
          <p:nvPr/>
        </p:nvSpPr>
        <p:spPr>
          <a:xfrm>
            <a:off x="2718634" y="1650592"/>
            <a:ext cx="663406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State v. O’Dell</a:t>
            </a:r>
            <a:endParaRPr sz="36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183 Wn.2d 680 (2015)</a:t>
            </a:r>
            <a:endParaRPr sz="36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7" name="Google Shape;317;p32"/>
          <p:cNvSpPr/>
          <p:nvPr/>
        </p:nvSpPr>
        <p:spPr>
          <a:xfrm>
            <a:off x="1653705" y="3081551"/>
            <a:ext cx="1651518" cy="928159"/>
          </a:xfrm>
          <a:prstGeom prst="roundRect">
            <a:avLst>
              <a:gd name="adj" fmla="val 16667"/>
            </a:avLst>
          </a:prstGeom>
          <a:solidFill>
            <a:srgbClr val="159B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2"/>
          <p:cNvSpPr/>
          <p:nvPr/>
        </p:nvSpPr>
        <p:spPr>
          <a:xfrm>
            <a:off x="3606913" y="3081551"/>
            <a:ext cx="1651518" cy="928159"/>
          </a:xfrm>
          <a:prstGeom prst="roundRect">
            <a:avLst>
              <a:gd name="adj" fmla="val 16667"/>
            </a:avLst>
          </a:prstGeom>
          <a:solidFill>
            <a:srgbClr val="5AAAB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2"/>
          <p:cNvSpPr/>
          <p:nvPr/>
        </p:nvSpPr>
        <p:spPr>
          <a:xfrm>
            <a:off x="5527463" y="3090882"/>
            <a:ext cx="1651518" cy="928159"/>
          </a:xfrm>
          <a:prstGeom prst="roundRect">
            <a:avLst>
              <a:gd name="adj" fmla="val 16667"/>
            </a:avLst>
          </a:prstGeom>
          <a:solidFill>
            <a:srgbClr val="19758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2"/>
          <p:cNvSpPr/>
          <p:nvPr/>
        </p:nvSpPr>
        <p:spPr>
          <a:xfrm>
            <a:off x="7443347" y="3086454"/>
            <a:ext cx="1651518" cy="928159"/>
          </a:xfrm>
          <a:prstGeom prst="roundRect">
            <a:avLst>
              <a:gd name="adj" fmla="val 16667"/>
            </a:avLst>
          </a:prstGeom>
          <a:solidFill>
            <a:srgbClr val="7CAAE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2"/>
          <p:cNvSpPr/>
          <p:nvPr/>
        </p:nvSpPr>
        <p:spPr>
          <a:xfrm>
            <a:off x="9356902" y="3086454"/>
            <a:ext cx="1651518" cy="92815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2"/>
          <p:cNvSpPr txBox="1"/>
          <p:nvPr/>
        </p:nvSpPr>
        <p:spPr>
          <a:xfrm>
            <a:off x="1691027" y="3207741"/>
            <a:ext cx="157687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v. O'Dell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2"/>
          <p:cNvSpPr txBox="1"/>
          <p:nvPr/>
        </p:nvSpPr>
        <p:spPr>
          <a:xfrm>
            <a:off x="4082459" y="3346969"/>
            <a:ext cx="157687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183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2"/>
          <p:cNvSpPr txBox="1"/>
          <p:nvPr/>
        </p:nvSpPr>
        <p:spPr>
          <a:xfrm>
            <a:off x="5871140" y="3333788"/>
            <a:ext cx="157687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Wn.2d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32"/>
          <p:cNvSpPr txBox="1"/>
          <p:nvPr/>
        </p:nvSpPr>
        <p:spPr>
          <a:xfrm>
            <a:off x="7991994" y="3346969"/>
            <a:ext cx="157687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680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32"/>
          <p:cNvSpPr txBox="1"/>
          <p:nvPr/>
        </p:nvSpPr>
        <p:spPr>
          <a:xfrm>
            <a:off x="9721259" y="3324128"/>
            <a:ext cx="157687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(2015)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7" name="Google Shape;327;p32"/>
          <p:cNvCxnSpPr>
            <a:stCxn id="317" idx="2"/>
          </p:cNvCxnSpPr>
          <p:nvPr/>
        </p:nvCxnSpPr>
        <p:spPr>
          <a:xfrm>
            <a:off x="2479464" y="4009710"/>
            <a:ext cx="0" cy="478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8" name="Google Shape;328;p32"/>
          <p:cNvSpPr txBox="1"/>
          <p:nvPr/>
        </p:nvSpPr>
        <p:spPr>
          <a:xfrm>
            <a:off x="1590579" y="4405896"/>
            <a:ext cx="186612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 Name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2"/>
          <p:cNvSpPr txBox="1"/>
          <p:nvPr/>
        </p:nvSpPr>
        <p:spPr>
          <a:xfrm>
            <a:off x="3914094" y="4339788"/>
            <a:ext cx="186612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Volume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Number 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0" name="Google Shape;330;p32"/>
          <p:cNvCxnSpPr/>
          <p:nvPr/>
        </p:nvCxnSpPr>
        <p:spPr>
          <a:xfrm>
            <a:off x="4414642" y="3964352"/>
            <a:ext cx="0" cy="47831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1" name="Google Shape;331;p32"/>
          <p:cNvCxnSpPr/>
          <p:nvPr/>
        </p:nvCxnSpPr>
        <p:spPr>
          <a:xfrm>
            <a:off x="6330527" y="3964352"/>
            <a:ext cx="0" cy="478314"/>
          </a:xfrm>
          <a:prstGeom prst="straightConnector1">
            <a:avLst/>
          </a:prstGeom>
          <a:noFill/>
          <a:ln w="9525" cap="flat" cmpd="sng">
            <a:solidFill>
              <a:srgbClr val="19758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2" name="Google Shape;332;p32"/>
          <p:cNvSpPr txBox="1"/>
          <p:nvPr/>
        </p:nvSpPr>
        <p:spPr>
          <a:xfrm>
            <a:off x="5840875" y="4278320"/>
            <a:ext cx="186612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Reporter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32"/>
          <p:cNvSpPr txBox="1"/>
          <p:nvPr/>
        </p:nvSpPr>
        <p:spPr>
          <a:xfrm>
            <a:off x="9576635" y="4316110"/>
            <a:ext cx="186612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 of Decision 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4" name="Google Shape;334;p32"/>
          <p:cNvCxnSpPr/>
          <p:nvPr/>
        </p:nvCxnSpPr>
        <p:spPr>
          <a:xfrm>
            <a:off x="8269106" y="3915627"/>
            <a:ext cx="0" cy="478314"/>
          </a:xfrm>
          <a:prstGeom prst="straightConnector1">
            <a:avLst/>
          </a:prstGeom>
          <a:noFill/>
          <a:ln w="9525" cap="flat" cmpd="sng">
            <a:solidFill>
              <a:srgbClr val="7CAAE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5" name="Google Shape;335;p32"/>
          <p:cNvSpPr txBox="1"/>
          <p:nvPr/>
        </p:nvSpPr>
        <p:spPr>
          <a:xfrm>
            <a:off x="7577000" y="4275128"/>
            <a:ext cx="186612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Starting Page Number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6" name="Google Shape;336;p32"/>
          <p:cNvCxnSpPr/>
          <p:nvPr/>
        </p:nvCxnSpPr>
        <p:spPr>
          <a:xfrm>
            <a:off x="10182661" y="3964352"/>
            <a:ext cx="0" cy="478314"/>
          </a:xfrm>
          <a:prstGeom prst="straightConnector1">
            <a:avLst/>
          </a:prstGeom>
          <a:noFill/>
          <a:ln w="9525" cap="flat" cmpd="sng">
            <a:solidFill>
              <a:srgbClr val="5B9BD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631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lang="en-US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Free Sites for Case Finding in Washington </a:t>
            </a:r>
            <a:endParaRPr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07" name="Google Shape;407;p40"/>
          <p:cNvSpPr/>
          <p:nvPr/>
        </p:nvSpPr>
        <p:spPr>
          <a:xfrm>
            <a:off x="2324100" y="1690689"/>
            <a:ext cx="7791450" cy="3476624"/>
          </a:xfrm>
          <a:prstGeom prst="rect">
            <a:avLst/>
          </a:prstGeom>
          <a:solidFill>
            <a:srgbClr val="5AAAB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40"/>
          <p:cNvSpPr/>
          <p:nvPr/>
        </p:nvSpPr>
        <p:spPr>
          <a:xfrm>
            <a:off x="2324100" y="1690688"/>
            <a:ext cx="7791450" cy="1235392"/>
          </a:xfrm>
          <a:prstGeom prst="rect">
            <a:avLst/>
          </a:prstGeom>
          <a:solidFill>
            <a:srgbClr val="0001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40"/>
          <p:cNvSpPr txBox="1"/>
          <p:nvPr/>
        </p:nvSpPr>
        <p:spPr>
          <a:xfrm>
            <a:off x="2369820" y="2015996"/>
            <a:ext cx="77000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 Supreme Court &amp; WA Court of Appeals </a:t>
            </a: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40"/>
          <p:cNvSpPr txBox="1"/>
          <p:nvPr/>
        </p:nvSpPr>
        <p:spPr>
          <a:xfrm>
            <a:off x="2315786" y="3016251"/>
            <a:ext cx="7616884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Washington State Judicial Opinions Website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Google Scholar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Court Listener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FindLaw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631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6"/>
          <p:cNvSpPr/>
          <p:nvPr/>
        </p:nvSpPr>
        <p:spPr>
          <a:xfrm>
            <a:off x="279918" y="261257"/>
            <a:ext cx="11607282" cy="6307494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36"/>
          <p:cNvSpPr txBox="1"/>
          <p:nvPr/>
        </p:nvSpPr>
        <p:spPr>
          <a:xfrm>
            <a:off x="279918" y="2315001"/>
            <a:ext cx="11607282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US" sz="11500" b="0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Questions? </a:t>
            </a:r>
            <a:endParaRPr sz="11500" b="0" i="0" u="none" strike="noStrike" cap="none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68669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631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2"/>
          <p:cNvSpPr/>
          <p:nvPr/>
        </p:nvSpPr>
        <p:spPr>
          <a:xfrm>
            <a:off x="279918" y="261257"/>
            <a:ext cx="11607282" cy="6307494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42"/>
          <p:cNvSpPr txBox="1"/>
          <p:nvPr/>
        </p:nvSpPr>
        <p:spPr>
          <a:xfrm>
            <a:off x="279918" y="261257"/>
            <a:ext cx="11607282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8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72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Additional Resources </a:t>
            </a:r>
            <a:endParaRPr sz="72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27" name="Google Shape;427;p42"/>
          <p:cNvSpPr txBox="1"/>
          <p:nvPr/>
        </p:nvSpPr>
        <p:spPr>
          <a:xfrm>
            <a:off x="451368" y="1845344"/>
            <a:ext cx="11607282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sng" strike="noStrike" cap="non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3"/>
              </a:rPr>
              <a:t>Law – UW Tacoma Research Guide</a:t>
            </a:r>
            <a:endParaRPr sz="4800" b="0" i="0" u="none" strike="noStrike" cap="none">
              <a:solidFill>
                <a:srgbClr val="CD572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sng" strike="noStrike" cap="non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4"/>
              </a:rPr>
              <a:t>WA Opinions – UW  Research Guide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sng" strike="noStrike" cap="non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5"/>
              </a:rPr>
              <a:t>Video – Introduction to Case Law Research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sng" strike="noStrike" cap="non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6"/>
              </a:rPr>
              <a:t>Video –How to Read a Case </a:t>
            </a:r>
            <a:endParaRPr sz="4800" b="0" i="0" u="none" strike="noStrike" cap="none">
              <a:solidFill>
                <a:srgbClr val="CD572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63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/>
          <p:nvPr/>
        </p:nvSpPr>
        <p:spPr>
          <a:xfrm>
            <a:off x="279918" y="261257"/>
            <a:ext cx="11607282" cy="6307494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560684" y="396561"/>
            <a:ext cx="743649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Review: Three Branches </a:t>
            </a:r>
            <a:endParaRPr sz="44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2238956" y="2455372"/>
            <a:ext cx="2786743" cy="2786743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CD57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7"/>
          <p:cNvSpPr/>
          <p:nvPr/>
        </p:nvSpPr>
        <p:spPr>
          <a:xfrm>
            <a:off x="5358688" y="1417662"/>
            <a:ext cx="1331166" cy="1331166"/>
          </a:xfrm>
          <a:prstGeom prst="ellipse">
            <a:avLst/>
          </a:prstGeom>
          <a:solidFill>
            <a:srgbClr val="CD5727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7094181" y="3116425"/>
            <a:ext cx="1331166" cy="1331166"/>
          </a:xfrm>
          <a:prstGeom prst="ellipse">
            <a:avLst/>
          </a:prstGeom>
          <a:solidFill>
            <a:srgbClr val="CD5727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5315145" y="4892056"/>
            <a:ext cx="1331166" cy="1331166"/>
          </a:xfrm>
          <a:prstGeom prst="ellipse">
            <a:avLst/>
          </a:prstGeom>
          <a:solidFill>
            <a:srgbClr val="CD5727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5200611" y="1760079"/>
            <a:ext cx="16701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Legislative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Branch 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6947534" y="3424552"/>
            <a:ext cx="16701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Executive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Branch 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5145638" y="5149491"/>
            <a:ext cx="16701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Judicial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Branch 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6792657" y="1396523"/>
            <a:ext cx="334497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Makes law by enacting Statutes 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8465144" y="3156245"/>
            <a:ext cx="343575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Enforces laws through regulations and other administrative action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6689849" y="5071475"/>
            <a:ext cx="48783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Interprets the law, and creates primary law through judicial opinions 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" name="Google Shape;137;p17"/>
          <p:cNvCxnSpPr>
            <a:stCxn id="127" idx="7"/>
          </p:cNvCxnSpPr>
          <p:nvPr/>
        </p:nvCxnSpPr>
        <p:spPr>
          <a:xfrm rot="10800000" flipH="1">
            <a:off x="4617590" y="2327681"/>
            <a:ext cx="879000" cy="535800"/>
          </a:xfrm>
          <a:prstGeom prst="straightConnector1">
            <a:avLst/>
          </a:prstGeom>
          <a:noFill/>
          <a:ln w="9525" cap="flat" cmpd="sng">
            <a:solidFill>
              <a:srgbClr val="CD572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8" name="Google Shape;138;p17"/>
          <p:cNvCxnSpPr/>
          <p:nvPr/>
        </p:nvCxnSpPr>
        <p:spPr>
          <a:xfrm rot="10800000" flipH="1">
            <a:off x="5025699" y="3831027"/>
            <a:ext cx="2068482" cy="7582"/>
          </a:xfrm>
          <a:prstGeom prst="straightConnector1">
            <a:avLst/>
          </a:prstGeom>
          <a:noFill/>
          <a:ln w="9525" cap="flat" cmpd="sng">
            <a:solidFill>
              <a:srgbClr val="CD572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9" name="Google Shape;139;p17"/>
          <p:cNvCxnSpPr/>
          <p:nvPr/>
        </p:nvCxnSpPr>
        <p:spPr>
          <a:xfrm>
            <a:off x="4617590" y="4813737"/>
            <a:ext cx="812826" cy="434792"/>
          </a:xfrm>
          <a:prstGeom prst="straightConnector1">
            <a:avLst/>
          </a:prstGeom>
          <a:noFill/>
          <a:ln w="9525" cap="flat" cmpd="sng">
            <a:solidFill>
              <a:srgbClr val="CD5727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63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/>
          <p:nvPr/>
        </p:nvSpPr>
        <p:spPr>
          <a:xfrm>
            <a:off x="279918" y="261257"/>
            <a:ext cx="11607282" cy="6307494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654309" y="491070"/>
            <a:ext cx="103098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CD5727"/>
                </a:solidFill>
                <a:latin typeface="Arial Narrow"/>
                <a:ea typeface="Arial Narrow"/>
                <a:cs typeface="Arial Narrow"/>
                <a:sym typeface="Arial Narrow"/>
              </a:rPr>
              <a:t>Primary Law</a:t>
            </a:r>
            <a:endParaRPr sz="3200" b="1" i="0" u="none" strike="noStrike" cap="none">
              <a:solidFill>
                <a:srgbClr val="CD572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654308" y="1414400"/>
            <a:ext cx="1100429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marR="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Statutes: </a:t>
            </a:r>
            <a:r>
              <a:rPr lang="en-US"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written law passed by legislative body</a:t>
            </a:r>
            <a:endParaRPr/>
          </a:p>
          <a:p>
            <a:pPr marL="857250" marR="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Regulatory Law: </a:t>
            </a:r>
            <a:r>
              <a:rPr lang="en-US"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law promulgated by executive branch agency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57250" marR="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Case Law: </a:t>
            </a:r>
            <a:r>
              <a:rPr lang="en-US" sz="28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law based on judicial opinions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57250" marR="0" lvl="0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654309" y="3779401"/>
            <a:ext cx="108585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CD5727"/>
                </a:solidFill>
                <a:latin typeface="Arial Narrow"/>
                <a:ea typeface="Arial Narrow"/>
                <a:cs typeface="Arial Narrow"/>
                <a:sym typeface="Arial Narrow"/>
              </a:rPr>
              <a:t>Two Parallel Systems of Primary Law </a:t>
            </a:r>
            <a:endParaRPr sz="5400" b="1" i="0" u="none" strike="noStrike" cap="none">
              <a:solidFill>
                <a:srgbClr val="CD572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734319" y="4759881"/>
            <a:ext cx="1014984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marR="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Federal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57250" marR="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State</a:t>
            </a:r>
            <a:endParaRPr sz="4400" b="1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087951-8627-44CA-B75B-A1BC7D92401E}"/>
              </a:ext>
            </a:extLst>
          </p:cNvPr>
          <p:cNvSpPr txBox="1"/>
          <p:nvPr/>
        </p:nvSpPr>
        <p:spPr>
          <a:xfrm>
            <a:off x="512064" y="6206431"/>
            <a:ext cx="770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</a:t>
            </a:r>
            <a:r>
              <a:rPr lang="en-US" dirty="0">
                <a:solidFill>
                  <a:schemeClr val="bg1"/>
                </a:solidFill>
                <a:hlinkClick r:id="rId3"/>
              </a:rPr>
              <a:t>Beginning Legal Research </a:t>
            </a:r>
            <a:r>
              <a:rPr lang="en-US" dirty="0"/>
              <a:t>: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00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5491" y="24067"/>
            <a:ext cx="7038109" cy="6833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2264" y="0"/>
            <a:ext cx="8269409" cy="685800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7309" y="387927"/>
            <a:ext cx="11166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Local Government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3419" y="1320445"/>
            <a:ext cx="1124065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Counties, cities, towns and special districts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Elected commissioners, counsel members, and mayor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Provided authority through Title 35, 35A &amp; 36 RCW (Washington State)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Allocate local budgets, protect public health, provide human services, conduct elections, responsible for superior and district courts (county level)</a:t>
            </a:r>
          </a:p>
          <a:p>
            <a:r>
              <a:rPr lang="en-US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23254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8947" y="165835"/>
            <a:ext cx="8839198" cy="6692165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63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Google Shape;178;p23"/>
          <p:cNvCxnSpPr/>
          <p:nvPr/>
        </p:nvCxnSpPr>
        <p:spPr>
          <a:xfrm>
            <a:off x="2731687" y="2247422"/>
            <a:ext cx="0" cy="3972904"/>
          </a:xfrm>
          <a:prstGeom prst="straightConnector1">
            <a:avLst/>
          </a:prstGeom>
          <a:noFill/>
          <a:ln w="76200" cap="flat" cmpd="sng">
            <a:solidFill>
              <a:srgbClr val="CD572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9" name="Google Shape;179;p23"/>
          <p:cNvSpPr/>
          <p:nvPr/>
        </p:nvSpPr>
        <p:spPr>
          <a:xfrm>
            <a:off x="279918" y="261257"/>
            <a:ext cx="11607282" cy="6307494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279918" y="142532"/>
            <a:ext cx="1149899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Federal Level v. State Level</a:t>
            </a:r>
            <a:endParaRPr sz="72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1" name="Google Shape;181;p23"/>
          <p:cNvSpPr/>
          <p:nvPr/>
        </p:nvSpPr>
        <p:spPr>
          <a:xfrm>
            <a:off x="4263273" y="1247870"/>
            <a:ext cx="3078488" cy="888127"/>
          </a:xfrm>
          <a:prstGeom prst="rect">
            <a:avLst/>
          </a:prstGeom>
          <a:solidFill>
            <a:srgbClr val="19758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2" name="Google Shape;182;p23"/>
          <p:cNvCxnSpPr/>
          <p:nvPr/>
        </p:nvCxnSpPr>
        <p:spPr>
          <a:xfrm>
            <a:off x="9014302" y="2287529"/>
            <a:ext cx="0" cy="3972904"/>
          </a:xfrm>
          <a:prstGeom prst="straightConnector1">
            <a:avLst/>
          </a:prstGeom>
          <a:noFill/>
          <a:ln w="76200" cap="flat" cmpd="sng">
            <a:solidFill>
              <a:srgbClr val="CD572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3" name="Google Shape;183;p23"/>
          <p:cNvSpPr/>
          <p:nvPr/>
        </p:nvSpPr>
        <p:spPr>
          <a:xfrm>
            <a:off x="7389127" y="2528290"/>
            <a:ext cx="3078488" cy="888127"/>
          </a:xfrm>
          <a:prstGeom prst="rect">
            <a:avLst/>
          </a:prstGeom>
          <a:solidFill>
            <a:srgbClr val="19758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7389127" y="3543896"/>
            <a:ext cx="3078488" cy="888127"/>
          </a:xfrm>
          <a:prstGeom prst="rect">
            <a:avLst/>
          </a:prstGeom>
          <a:solidFill>
            <a:srgbClr val="19758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3"/>
          <p:cNvSpPr/>
          <p:nvPr/>
        </p:nvSpPr>
        <p:spPr>
          <a:xfrm>
            <a:off x="7389127" y="4550748"/>
            <a:ext cx="3078488" cy="888127"/>
          </a:xfrm>
          <a:prstGeom prst="rect">
            <a:avLst/>
          </a:prstGeom>
          <a:solidFill>
            <a:srgbClr val="19758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3"/>
          <p:cNvSpPr/>
          <p:nvPr/>
        </p:nvSpPr>
        <p:spPr>
          <a:xfrm>
            <a:off x="7384155" y="5557600"/>
            <a:ext cx="3078488" cy="888127"/>
          </a:xfrm>
          <a:prstGeom prst="rect">
            <a:avLst/>
          </a:prstGeom>
          <a:solidFill>
            <a:srgbClr val="19758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3"/>
          <p:cNvSpPr/>
          <p:nvPr/>
        </p:nvSpPr>
        <p:spPr>
          <a:xfrm>
            <a:off x="1164782" y="2559514"/>
            <a:ext cx="3078488" cy="1290585"/>
          </a:xfrm>
          <a:prstGeom prst="rect">
            <a:avLst/>
          </a:prstGeom>
          <a:solidFill>
            <a:srgbClr val="19758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3"/>
          <p:cNvSpPr/>
          <p:nvPr/>
        </p:nvSpPr>
        <p:spPr>
          <a:xfrm>
            <a:off x="1164782" y="4345876"/>
            <a:ext cx="3078488" cy="2099851"/>
          </a:xfrm>
          <a:prstGeom prst="rect">
            <a:avLst/>
          </a:prstGeom>
          <a:solidFill>
            <a:srgbClr val="19758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3"/>
          <p:cNvSpPr txBox="1"/>
          <p:nvPr/>
        </p:nvSpPr>
        <p:spPr>
          <a:xfrm>
            <a:off x="763881" y="2084168"/>
            <a:ext cx="24183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CD5727"/>
                </a:solidFill>
                <a:latin typeface="Calibri"/>
                <a:ea typeface="Calibri"/>
                <a:cs typeface="Calibri"/>
                <a:sym typeface="Calibri"/>
              </a:rPr>
              <a:t>Federal Cases</a:t>
            </a:r>
            <a:endParaRPr sz="2400" b="1" i="0" u="none" strike="noStrike" cap="none">
              <a:solidFill>
                <a:srgbClr val="CD572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3"/>
          <p:cNvSpPr txBox="1"/>
          <p:nvPr/>
        </p:nvSpPr>
        <p:spPr>
          <a:xfrm>
            <a:off x="8079680" y="1720498"/>
            <a:ext cx="301350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CD5727"/>
                </a:solidFill>
                <a:latin typeface="Calibri"/>
                <a:ea typeface="Calibri"/>
                <a:cs typeface="Calibri"/>
                <a:sym typeface="Calibri"/>
              </a:rPr>
              <a:t>Local and State Cases In Washington </a:t>
            </a:r>
            <a:endParaRPr sz="2400" b="1" i="0" u="none" strike="noStrike" cap="none">
              <a:solidFill>
                <a:srgbClr val="CD572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1333358" y="3011658"/>
            <a:ext cx="32147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U.S. Court of Appeals 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3"/>
          <p:cNvSpPr txBox="1"/>
          <p:nvPr/>
        </p:nvSpPr>
        <p:spPr>
          <a:xfrm>
            <a:off x="1776316" y="2703968"/>
            <a:ext cx="23100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Appellate Courts: 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3"/>
          <p:cNvSpPr txBox="1"/>
          <p:nvPr/>
        </p:nvSpPr>
        <p:spPr>
          <a:xfrm>
            <a:off x="1776315" y="4373238"/>
            <a:ext cx="23100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Trial Courts : 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3"/>
          <p:cNvSpPr txBox="1"/>
          <p:nvPr/>
        </p:nvSpPr>
        <p:spPr>
          <a:xfrm>
            <a:off x="1365023" y="4726135"/>
            <a:ext cx="32147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U.S. District Courts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3"/>
          <p:cNvSpPr txBox="1"/>
          <p:nvPr/>
        </p:nvSpPr>
        <p:spPr>
          <a:xfrm>
            <a:off x="1365023" y="5147364"/>
            <a:ext cx="32147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U.S. Court of Claims 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3"/>
          <p:cNvSpPr txBox="1"/>
          <p:nvPr/>
        </p:nvSpPr>
        <p:spPr>
          <a:xfrm>
            <a:off x="1365023" y="5588544"/>
            <a:ext cx="32147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U.S. Court of International Trade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1323990" y="4943641"/>
            <a:ext cx="45719" cy="1276685"/>
          </a:xfrm>
          <a:prstGeom prst="leftBracket">
            <a:avLst>
              <a:gd name="adj" fmla="val 8333"/>
            </a:avLst>
          </a:prstGeom>
          <a:noFill/>
          <a:ln w="57150" cap="flat" cmpd="sng">
            <a:solidFill>
              <a:srgbClr val="CD57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3"/>
          <p:cNvSpPr txBox="1"/>
          <p:nvPr/>
        </p:nvSpPr>
        <p:spPr>
          <a:xfrm>
            <a:off x="4217440" y="1376784"/>
            <a:ext cx="321471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U.S. Supreme Court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3"/>
          <p:cNvSpPr txBox="1"/>
          <p:nvPr/>
        </p:nvSpPr>
        <p:spPr>
          <a:xfrm>
            <a:off x="7339263" y="2591548"/>
            <a:ext cx="32147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 State Supreme Court 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3"/>
          <p:cNvSpPr txBox="1"/>
          <p:nvPr/>
        </p:nvSpPr>
        <p:spPr>
          <a:xfrm>
            <a:off x="7316043" y="3573444"/>
            <a:ext cx="32147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 State Court of Appeals 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3"/>
          <p:cNvSpPr txBox="1"/>
          <p:nvPr/>
        </p:nvSpPr>
        <p:spPr>
          <a:xfrm>
            <a:off x="7354277" y="4720944"/>
            <a:ext cx="32147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Superior Courts 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3"/>
          <p:cNvSpPr txBox="1"/>
          <p:nvPr/>
        </p:nvSpPr>
        <p:spPr>
          <a:xfrm>
            <a:off x="7277259" y="5505062"/>
            <a:ext cx="191241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District Courts with Small Claims 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3"/>
          <p:cNvSpPr txBox="1"/>
          <p:nvPr/>
        </p:nvSpPr>
        <p:spPr>
          <a:xfrm>
            <a:off x="8843714" y="5616088"/>
            <a:ext cx="19124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Municipal Courts 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3"/>
          <p:cNvSpPr txBox="1"/>
          <p:nvPr/>
        </p:nvSpPr>
        <p:spPr>
          <a:xfrm>
            <a:off x="84221" y="6502810"/>
            <a:ext cx="2514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Source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courts.wa.gov</a:t>
            </a:r>
            <a:endParaRPr sz="1800" b="0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5" name="Google Shape;205;p23"/>
          <p:cNvCxnSpPr/>
          <p:nvPr/>
        </p:nvCxnSpPr>
        <p:spPr>
          <a:xfrm>
            <a:off x="2704026" y="2287953"/>
            <a:ext cx="6328468" cy="20238"/>
          </a:xfrm>
          <a:prstGeom prst="straightConnector1">
            <a:avLst/>
          </a:prstGeom>
          <a:noFill/>
          <a:ln w="76200" cap="flat" cmpd="sng">
            <a:solidFill>
              <a:srgbClr val="CD572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6" name="Google Shape;206;p23"/>
          <p:cNvCxnSpPr>
            <a:stCxn id="181" idx="2"/>
          </p:cNvCxnSpPr>
          <p:nvPr/>
        </p:nvCxnSpPr>
        <p:spPr>
          <a:xfrm>
            <a:off x="5802517" y="2135997"/>
            <a:ext cx="0" cy="151500"/>
          </a:xfrm>
          <a:prstGeom prst="straightConnector1">
            <a:avLst/>
          </a:prstGeom>
          <a:noFill/>
          <a:ln w="76200" cap="flat" cmpd="sng">
            <a:solidFill>
              <a:srgbClr val="CD5727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959</Words>
  <Application>Microsoft Office PowerPoint</Application>
  <PresentationFormat>Widescreen</PresentationFormat>
  <Paragraphs>178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 Narrow</vt:lpstr>
      <vt:lpstr>Arial</vt:lpstr>
      <vt:lpstr>Calibri</vt:lpstr>
      <vt:lpstr>Office Theme</vt:lpstr>
      <vt:lpstr>Legal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SupremeCourt.gov</vt:lpstr>
      <vt:lpstr>Google Scholar </vt:lpstr>
      <vt:lpstr>Free Sites for Case Finding (Guide)</vt:lpstr>
      <vt:lpstr>PowerPoint Presentation</vt:lpstr>
      <vt:lpstr>Free Sites for Case Finding in Washington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Research</dc:title>
  <dc:creator>Zoe Mayhook</dc:creator>
  <cp:lastModifiedBy>Zoe Mayhook</cp:lastModifiedBy>
  <cp:revision>14</cp:revision>
  <cp:lastPrinted>2019-04-25T00:15:50Z</cp:lastPrinted>
  <dcterms:modified xsi:type="dcterms:W3CDTF">2019-08-16T19:28:52Z</dcterms:modified>
</cp:coreProperties>
</file>