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8" r:id="rId11"/>
    <p:sldId id="266" r:id="rId12"/>
    <p:sldId id="269" r:id="rId13"/>
    <p:sldId id="265" r:id="rId14"/>
    <p:sldId id="271" r:id="rId15"/>
    <p:sldId id="267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52" autoAdjust="0"/>
  </p:normalViewPr>
  <p:slideViewPr>
    <p:cSldViewPr snapToGrid="0">
      <p:cViewPr varScale="1">
        <p:scale>
          <a:sx n="79" d="100"/>
          <a:sy n="79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11311-9187-4D82-99B4-503F44C03C51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25566-8B3B-48DC-A600-06FD3863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52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Classroom activity</a:t>
            </a:r>
            <a:r>
              <a:rPr lang="en-US" baseline="0" dirty="0"/>
              <a:t> for demonstrating and discussing how popular and scholarly sources are different, thinking about the way each is created</a:t>
            </a:r>
          </a:p>
          <a:p>
            <a:r>
              <a:rPr lang="en-US" baseline="0" dirty="0"/>
              <a:t>Talking about why this is the case – intended audience, purpose, type of information </a:t>
            </a:r>
            <a:r>
              <a:rPr lang="en-US" baseline="0" dirty="0" smtClean="0"/>
              <a:t>communicated</a:t>
            </a:r>
          </a:p>
          <a:p>
            <a:r>
              <a:rPr lang="en-US" baseline="0" dirty="0" smtClean="0"/>
              <a:t>Explicit about the point of the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5566-8B3B-48DC-A600-06FD38639E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13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Went to Science website, searched, narrowed by date, had to go through news article and find link to click to scholarly</a:t>
            </a:r>
            <a:r>
              <a:rPr lang="en-US" baseline="0" dirty="0" smtClean="0"/>
              <a:t> article</a:t>
            </a:r>
          </a:p>
          <a:p>
            <a:r>
              <a:rPr lang="en-US" baseline="0" dirty="0" smtClean="0"/>
              <a:t>Have in print, but database subscription is delayed by 6 years (JSTOR), others are 1983-2005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5566-8B3B-48DC-A600-06FD38639E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81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5566-8B3B-48DC-A600-06FD38639E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36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they will be doing</a:t>
            </a:r>
            <a:r>
              <a:rPr lang="en-US" baseline="0" dirty="0" smtClean="0"/>
              <a:t> during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5566-8B3B-48DC-A600-06FD38639E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43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they will take away from the activity to use for future research</a:t>
            </a:r>
          </a:p>
          <a:p>
            <a:r>
              <a:rPr lang="en-US" dirty="0" smtClean="0"/>
              <a:t>Helps</a:t>
            </a:r>
            <a:r>
              <a:rPr lang="en-US" baseline="0" dirty="0" smtClean="0"/>
              <a:t> me in teaching if I remember what the point is! Info Lit concepts are often higher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5566-8B3B-48DC-A600-06FD38639E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5566-8B3B-48DC-A600-06FD38639E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80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RVCC does not have access to this article, even through our</a:t>
            </a:r>
            <a:r>
              <a:rPr lang="en-US" baseline="0" dirty="0" smtClean="0"/>
              <a:t> paid subscriptions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5566-8B3B-48DC-A600-06FD38639E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81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Subtle</a:t>
            </a:r>
            <a:r>
              <a:rPr lang="en-US" baseline="0" dirty="0" smtClean="0"/>
              <a:t> – more examples in social sciences</a:t>
            </a:r>
            <a:endParaRPr lang="en-US" dirty="0" smtClean="0"/>
          </a:p>
          <a:p>
            <a:r>
              <a:rPr lang="en-US" dirty="0" smtClean="0"/>
              <a:t>Why?</a:t>
            </a:r>
            <a:r>
              <a:rPr lang="en-US" baseline="0" dirty="0" smtClean="0"/>
              <a:t> = to be easier to understand, or for attention?</a:t>
            </a:r>
            <a:endParaRPr lang="en-US" dirty="0" smtClean="0"/>
          </a:p>
          <a:p>
            <a:r>
              <a:rPr lang="en-US" dirty="0" smtClean="0"/>
              <a:t>Value = $, persuasion; or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5566-8B3B-48DC-A600-06FD38639E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54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these titles are a good thing? Get people to read about something they may otherwise decide is above their heads,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5566-8B3B-48DC-A600-06FD38639E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76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scholarly</a:t>
            </a:r>
            <a:r>
              <a:rPr lang="en-US" baseline="0" dirty="0" smtClean="0"/>
              <a:t> articles free online? Do links work or are they broken/outdated?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5566-8B3B-48DC-A600-06FD38639E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5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3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5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15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82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6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3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9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1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6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8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7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5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9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908B873-72B8-4368-8B4A-D4736526CDC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8D256EA-7258-48F0-9FE8-469150CC8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5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oyalsocietypublishing.org/journal/rso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ature.com/articles/s41550-019-0878-9" TargetMode="External"/><Relationship Id="rId4" Type="http://schemas.openxmlformats.org/officeDocument/2006/relationships/hyperlink" Target="https://www.cnn.com/2019/09/11/world/water-atmosphere-exoplanet-scn/index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n.com/2019/09/26/world/giant-exoplanet-dwarf-star-scn/index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ature.com/articles/s41467-019-12404-1" TargetMode="External"/><Relationship Id="rId5" Type="http://schemas.openxmlformats.org/officeDocument/2006/relationships/hyperlink" Target="https://www.foxnews.com/science/building-blocks-life-deep-space" TargetMode="External"/><Relationship Id="rId4" Type="http://schemas.openxmlformats.org/officeDocument/2006/relationships/hyperlink" Target="https://science.sciencemag.org/content/365/6460/1441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news.com/news/news/articles/2019-09-19/where-have-the-wild-birds-gone-3-billion-fewer-than-197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ience.sciencemag.org/content/early/2019/09/25/science.aaw1313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0688"/>
            <a:ext cx="9826752" cy="409517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Scientific research in popular sources: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Comparing and contrasting delivery of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54054"/>
            <a:ext cx="9144000" cy="1603946"/>
          </a:xfrm>
        </p:spPr>
        <p:txBody>
          <a:bodyPr>
            <a:normAutofit/>
          </a:bodyPr>
          <a:lstStyle/>
          <a:p>
            <a:r>
              <a:rPr lang="en-US" sz="2400" dirty="0"/>
              <a:t>Janelle Bitter, Librarian, Raritan Valley Community College</a:t>
            </a:r>
          </a:p>
          <a:p>
            <a:r>
              <a:rPr lang="en-US" sz="2400" dirty="0"/>
              <a:t>C</a:t>
            </a:r>
            <a:r>
              <a:rPr lang="en-US" sz="2400" baseline="30000" dirty="0"/>
              <a:t>2</a:t>
            </a:r>
            <a:r>
              <a:rPr lang="en-US" sz="2400" dirty="0"/>
              <a:t> </a:t>
            </a:r>
            <a:r>
              <a:rPr lang="en-US" sz="2400"/>
              <a:t>Summit </a:t>
            </a:r>
            <a:r>
              <a:rPr lang="en-US" sz="2400" smtClean="0"/>
              <a:t>for </a:t>
            </a:r>
            <a:r>
              <a:rPr lang="en-US" sz="2400" dirty="0"/>
              <a:t>Pedagogical </a:t>
            </a:r>
            <a:r>
              <a:rPr lang="en-US" sz="2400"/>
              <a:t>Advancements </a:t>
            </a:r>
            <a:r>
              <a:rPr lang="en-US" sz="2400" smtClean="0"/>
              <a:t>in </a:t>
            </a:r>
            <a:r>
              <a:rPr lang="en-US" sz="2400" dirty="0"/>
              <a:t>STEM</a:t>
            </a:r>
          </a:p>
          <a:p>
            <a:r>
              <a:rPr lang="en-US" sz="2400" dirty="0"/>
              <a:t>October 18, 2019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2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96" y="459380"/>
            <a:ext cx="11531156" cy="970450"/>
          </a:xfrm>
        </p:spPr>
        <p:txBody>
          <a:bodyPr/>
          <a:lstStyle/>
          <a:p>
            <a:r>
              <a:rPr lang="en-US" sz="3200" dirty="0" smtClean="0"/>
              <a:t>Example </a:t>
            </a:r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66721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00" y="1901952"/>
            <a:ext cx="11040998" cy="485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3592-5410-4EDC-B543-7DBD66121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Optional add-ons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4E3DB-660A-4464-9F83-D8FA60CFD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6"/>
            <a:ext cx="11077915" cy="463571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Focus </a:t>
            </a:r>
            <a:r>
              <a:rPr lang="en-US" sz="2800" dirty="0" smtClean="0"/>
              <a:t>on the </a:t>
            </a:r>
            <a:r>
              <a:rPr lang="en-US" sz="2800" dirty="0"/>
              <a:t>privilege of accessing scholarly research: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Find a scholarly article only available behind a paywall/in a library database and an open access scholarly article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Discuss these creation processes and the effect they have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What happens to those who lack this privilege?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What </a:t>
            </a:r>
            <a:r>
              <a:rPr lang="en-US" sz="2800" dirty="0"/>
              <a:t>does this mean for authority/credibility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98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Example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9550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Whale article (</a:t>
            </a:r>
            <a:r>
              <a:rPr lang="en-US" sz="2800" dirty="0" smtClean="0">
                <a:hlinkClick r:id="rId3"/>
              </a:rPr>
              <a:t>Royal Society Open Science</a:t>
            </a:r>
            <a:r>
              <a:rPr lang="en-US" sz="2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Water vapor on planet: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Water </a:t>
            </a:r>
            <a:r>
              <a:rPr lang="en-US" sz="2800" dirty="0"/>
              <a:t>detected in atmosphere of potentially habitable </a:t>
            </a:r>
            <a:r>
              <a:rPr lang="en-US" sz="2800" dirty="0" smtClean="0"/>
              <a:t>super-Earth (</a:t>
            </a:r>
            <a:r>
              <a:rPr lang="en-US" sz="2800" dirty="0" smtClean="0">
                <a:hlinkClick r:id="rId4"/>
              </a:rPr>
              <a:t>CNN</a:t>
            </a:r>
            <a:r>
              <a:rPr lang="en-US" sz="28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Water </a:t>
            </a:r>
            <a:r>
              <a:rPr lang="en-US" sz="2800" dirty="0" err="1"/>
              <a:t>vapour</a:t>
            </a:r>
            <a:r>
              <a:rPr lang="en-US" sz="2800" dirty="0"/>
              <a:t> in the atmosphere of the habitable-zone eight-Earth-mass planet K2-18 </a:t>
            </a:r>
            <a:r>
              <a:rPr lang="en-US" sz="2800" dirty="0" smtClean="0"/>
              <a:t>b (</a:t>
            </a:r>
            <a:r>
              <a:rPr lang="en-US" sz="2800" dirty="0" smtClean="0">
                <a:hlinkClick r:id="rId5"/>
              </a:rPr>
              <a:t>Nature Astronomy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618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3592-5410-4EDC-B543-7DBD66121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Optional add-ons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4E3DB-660A-4464-9F83-D8FA60CFD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168164"/>
            <a:ext cx="10554574" cy="468983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Focus </a:t>
            </a:r>
            <a:r>
              <a:rPr lang="en-US" sz="2800" dirty="0" smtClean="0"/>
              <a:t>on exaggerated language in popular articles: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Find an article </a:t>
            </a:r>
            <a:r>
              <a:rPr lang="en-US" sz="2800" dirty="0" smtClean="0"/>
              <a:t>whose non-expert language grabs readers’ attention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Discuss why this may be done and the effect it has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What does the “value” of information mean in different contexts</a:t>
            </a:r>
            <a:r>
              <a:rPr lang="en-US" sz="2800" dirty="0" smtClean="0"/>
              <a:t>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Confirmation bias—seeking out info that agrees with your worldview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03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Examples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01953"/>
            <a:ext cx="11373288" cy="495604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Planetary discovery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Giant exoplanet found around tiny star shouldn't even exist, astronomers say (</a:t>
            </a:r>
            <a:r>
              <a:rPr lang="en-US" sz="2600" dirty="0">
                <a:hlinkClick r:id="rId3"/>
              </a:rPr>
              <a:t>CNN</a:t>
            </a:r>
            <a:r>
              <a:rPr lang="en-US" sz="26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A giant exoplanet orbiting a very-low-mass star challenges planet formation models (</a:t>
            </a:r>
            <a:r>
              <a:rPr lang="en-US" sz="2600" dirty="0">
                <a:hlinkClick r:id="rId4"/>
              </a:rPr>
              <a:t>Science</a:t>
            </a:r>
            <a:r>
              <a:rPr lang="en-US" sz="26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Origins of life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Building blocks of life may have come from deep space: 'Key to unraveling fundamental questions for humankind‘ (</a:t>
            </a:r>
            <a:r>
              <a:rPr lang="en-US" sz="2600" dirty="0">
                <a:hlinkClick r:id="rId5"/>
              </a:rPr>
              <a:t>Fox News</a:t>
            </a:r>
            <a:r>
              <a:rPr lang="en-US" sz="26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Nucleobase synthesis in interstellar ices (</a:t>
            </a:r>
            <a:r>
              <a:rPr lang="en-US" sz="2600" dirty="0">
                <a:hlinkClick r:id="rId6"/>
              </a:rPr>
              <a:t>Nature Communications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120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3592-5410-4EDC-B543-7DBD66121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Optional add-ons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4E3DB-660A-4464-9F83-D8FA60CFD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6"/>
            <a:ext cx="11077915" cy="418852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Focus on the process of research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Students must find </a:t>
            </a:r>
            <a:r>
              <a:rPr lang="en-US" sz="2800" dirty="0" smtClean="0"/>
              <a:t>articles used for discussion or must find scholarly article given </a:t>
            </a:r>
            <a:r>
              <a:rPr lang="en-US" sz="2800" dirty="0"/>
              <a:t>news article (could be done in advance</a:t>
            </a:r>
            <a:r>
              <a:rPr lang="en-US" sz="2800" dirty="0" smtClean="0"/>
              <a:t>)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Discuss different techniques needed for each (location, keywords, </a:t>
            </a:r>
            <a:r>
              <a:rPr lang="en-US" sz="2800" dirty="0" smtClean="0"/>
              <a:t>planning/effort)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Were scholarly articles always linked from news article?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What challenges did you </a:t>
            </a:r>
            <a:r>
              <a:rPr lang="en-US" sz="2800" dirty="0" smtClean="0"/>
              <a:t>face?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362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Example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394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Decline in wild bird population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Where Have the Wild Birds Gone? 3 Billion Fewer Than </a:t>
            </a:r>
            <a:r>
              <a:rPr lang="en-US" sz="2800" dirty="0" smtClean="0"/>
              <a:t>1970 (</a:t>
            </a:r>
            <a:r>
              <a:rPr lang="en-US" sz="2800" dirty="0" smtClean="0">
                <a:hlinkClick r:id="rId3"/>
              </a:rPr>
              <a:t>AP/US News</a:t>
            </a:r>
            <a:r>
              <a:rPr lang="en-US" sz="28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Decline of the North American </a:t>
            </a:r>
            <a:r>
              <a:rPr lang="en-US" sz="2800" dirty="0" smtClean="0"/>
              <a:t>avifauna (</a:t>
            </a:r>
            <a:r>
              <a:rPr lang="en-US" sz="2800" dirty="0" smtClean="0">
                <a:hlinkClick r:id="rId4"/>
              </a:rPr>
              <a:t>Science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055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Thank you!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5231328" cy="22955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Janelle Bitter </a:t>
            </a:r>
          </a:p>
          <a:p>
            <a:r>
              <a:rPr lang="en-US" sz="2800" dirty="0" smtClean="0"/>
              <a:t>Librarian, RVCC</a:t>
            </a:r>
          </a:p>
          <a:p>
            <a:r>
              <a:rPr lang="en-US" sz="2800" dirty="0"/>
              <a:t>j</a:t>
            </a:r>
            <a:r>
              <a:rPr lang="en-US" sz="2800" dirty="0" smtClean="0"/>
              <a:t>anelle.bitter@raritanval.edu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01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Agenda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5633" y="446088"/>
            <a:ext cx="6885263" cy="5414963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Learning outcomes for students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Activity:</a:t>
            </a:r>
          </a:p>
          <a:p>
            <a:pPr marL="1085850" lvl="1" indent="-3429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3200" dirty="0"/>
              <a:t> Materials needed</a:t>
            </a:r>
          </a:p>
          <a:p>
            <a:pPr marL="1085850" lvl="1" indent="-3429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3200" dirty="0"/>
              <a:t> Set-up</a:t>
            </a:r>
          </a:p>
          <a:p>
            <a:pPr marL="1085850" lvl="1" indent="-3429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3200" dirty="0"/>
              <a:t> Process</a:t>
            </a:r>
          </a:p>
          <a:p>
            <a:pPr marL="1085850" lvl="1" indent="-3429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3200" dirty="0"/>
              <a:t> Conclusion</a:t>
            </a:r>
            <a:endParaRPr lang="en-US" sz="3400" dirty="0"/>
          </a:p>
          <a:p>
            <a:pPr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Example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Optional </a:t>
            </a:r>
            <a:r>
              <a:rPr lang="en-US" sz="3200" dirty="0"/>
              <a:t>add-ons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75105"/>
            <a:ext cx="10849032" cy="48828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Students will…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Describe the information creation process for popular and scholarly 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Compare and contrast the type of information disseminated by each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Explain the ways in which authority and accuracy are contingent upon information need</a:t>
            </a:r>
          </a:p>
        </p:txBody>
      </p:sp>
    </p:spTree>
    <p:extLst>
      <p:ext uri="{BB962C8B-B14F-4D97-AF65-F5344CB8AC3E}">
        <p14:creationId xmlns:p14="http://schemas.microsoft.com/office/powerpoint/2010/main" val="12742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849032" cy="42638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Therefore, students will…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Evaluate the accuracy and authority of a source based on discipline and information need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Recognize and select appropriate resources for academic research</a:t>
            </a:r>
          </a:p>
        </p:txBody>
      </p:sp>
    </p:spTree>
    <p:extLst>
      <p:ext uri="{BB962C8B-B14F-4D97-AF65-F5344CB8AC3E}">
        <p14:creationId xmlns:p14="http://schemas.microsoft.com/office/powerpoint/2010/main" val="38360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33713" y="446088"/>
            <a:ext cx="6373199" cy="590757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1 </a:t>
            </a:r>
            <a:r>
              <a:rPr lang="en-US" sz="2800" dirty="0"/>
              <a:t>scholarly article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1 news article reporting on the same research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Attached worksheet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Post-it notes or an online “bulletin board” program like </a:t>
            </a:r>
            <a:r>
              <a:rPr lang="en-US" sz="2800" dirty="0" err="1" smtClean="0"/>
              <a:t>Padlet</a:t>
            </a:r>
            <a:r>
              <a:rPr lang="en-US" sz="2800" dirty="0" smtClean="0"/>
              <a:t>*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(Optional) For digital version, online platform like </a:t>
            </a:r>
            <a:r>
              <a:rPr lang="en-US" sz="2800" dirty="0" err="1" smtClean="0"/>
              <a:t>LibGuides</a:t>
            </a:r>
            <a:r>
              <a:rPr lang="en-US" sz="2800" dirty="0" smtClean="0"/>
              <a:t> (ask your librarian!)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073151" y="2260739"/>
            <a:ext cx="3547533" cy="21771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Materials needed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3151" y="5984334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*Internet Explorer not supported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242342"/>
              </p:ext>
            </p:extLst>
          </p:nvPr>
        </p:nvGraphicFramePr>
        <p:xfrm>
          <a:off x="3925824" y="109730"/>
          <a:ext cx="8119873" cy="6633831"/>
        </p:xfrm>
        <a:graphic>
          <a:graphicData uri="http://schemas.openxmlformats.org/drawingml/2006/table">
            <a:tbl>
              <a:tblPr firstRow="1" firstCol="1" bandRow="1"/>
              <a:tblGrid>
                <a:gridCol w="2530973">
                  <a:extLst>
                    <a:ext uri="{9D8B030D-6E8A-4147-A177-3AD203B41FA5}">
                      <a16:colId xmlns:a16="http://schemas.microsoft.com/office/drawing/2014/main" val="1044861092"/>
                    </a:ext>
                  </a:extLst>
                </a:gridCol>
                <a:gridCol w="2794450">
                  <a:extLst>
                    <a:ext uri="{9D8B030D-6E8A-4147-A177-3AD203B41FA5}">
                      <a16:colId xmlns:a16="http://schemas.microsoft.com/office/drawing/2014/main" val="1747079090"/>
                    </a:ext>
                  </a:extLst>
                </a:gridCol>
                <a:gridCol w="2794450">
                  <a:extLst>
                    <a:ext uri="{9D8B030D-6E8A-4147-A177-3AD203B41FA5}">
                      <a16:colId xmlns:a16="http://schemas.microsoft.com/office/drawing/2014/main" val="3123937995"/>
                    </a:ext>
                  </a:extLst>
                </a:gridCol>
              </a:tblGrid>
              <a:tr h="193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Popular article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Scholarly article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980015"/>
                  </a:ext>
                </a:extLst>
              </a:tr>
              <a:tr h="7734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Author info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How do we know this author is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authoritative?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</a:t>
                      </a: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733165"/>
                  </a:ext>
                </a:extLst>
              </a:tr>
              <a:tr h="7734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Publisher info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How do we know this publication is authoritative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644243"/>
                  </a:ext>
                </a:extLst>
              </a:tr>
              <a:tr h="1160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Citations/references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(can be formal or informal)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How is accuracy demonstrated for this type of source?</a:t>
                      </a: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673919"/>
                  </a:ext>
                </a:extLst>
              </a:tr>
              <a:tr h="1035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Main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point/research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What is the purpose of this type of source?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155709"/>
                  </a:ext>
                </a:extLst>
              </a:tr>
              <a:tr h="1160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Content (language, images, format)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Who is the intended audience of this type of source?</a:t>
                      </a: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393866"/>
                  </a:ext>
                </a:extLst>
              </a:tr>
              <a:tr h="1035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Date of publication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How long does it take to create this type of source (research, writing, editing)?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83" marR="3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078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0417" y="109730"/>
            <a:ext cx="327964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Scientific Research in Popular </a:t>
            </a:r>
            <a:r>
              <a:rPr lang="en-US" b="1" dirty="0" smtClean="0"/>
              <a:t>Sources</a:t>
            </a:r>
          </a:p>
          <a:p>
            <a:endParaRPr lang="en-US" dirty="0"/>
          </a:p>
          <a:p>
            <a:r>
              <a:rPr lang="en-US" b="1" dirty="0"/>
              <a:t>‘a’ questions can be answered by reading the article or with a quick Internet </a:t>
            </a:r>
            <a:r>
              <a:rPr lang="en-US" b="1" dirty="0" smtClean="0"/>
              <a:t>search</a:t>
            </a:r>
          </a:p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‘b’ questions require analysis of the article based on your experiences and </a:t>
            </a:r>
            <a:r>
              <a:rPr lang="en-US" b="1" dirty="0" smtClean="0"/>
              <a:t>knowledge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(Did the popular article accurately represent the scholarly article? Why do you think this is</a:t>
            </a:r>
            <a:r>
              <a:rPr lang="en-US" b="1" dirty="0" smtClean="0"/>
              <a:t>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21521" y="446088"/>
            <a:ext cx="7003287" cy="590757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Print </a:t>
            </a:r>
            <a:r>
              <a:rPr lang="en-US" sz="2800" dirty="0" smtClean="0"/>
              <a:t>1 copy </a:t>
            </a:r>
            <a:r>
              <a:rPr lang="en-US" sz="2800" dirty="0"/>
              <a:t>of each article for </a:t>
            </a:r>
            <a:r>
              <a:rPr lang="en-US" sz="2800" dirty="0" smtClean="0"/>
              <a:t>each student -OR-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Link/embed articles in </a:t>
            </a:r>
            <a:r>
              <a:rPr lang="en-US" sz="2800" dirty="0" err="1" smtClean="0"/>
              <a:t>Padlet</a:t>
            </a:r>
            <a:r>
              <a:rPr lang="en-US" sz="2800" dirty="0" smtClean="0"/>
              <a:t> or a LibGuide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Print 1 worksheet </a:t>
            </a:r>
            <a:r>
              <a:rPr lang="en-US" sz="2800" dirty="0"/>
              <a:t>for each student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Clear a wall for Post-it Notes -OR-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Prepare to project </a:t>
            </a:r>
            <a:r>
              <a:rPr lang="en-US" sz="2800" dirty="0" err="1" smtClean="0"/>
              <a:t>Padlet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(if using online tools, each student will need a computer)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073151" y="2260739"/>
            <a:ext cx="3547533" cy="217715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4400" dirty="0"/>
              <a:t>Set-up</a:t>
            </a:r>
          </a:p>
        </p:txBody>
      </p:sp>
    </p:spTree>
    <p:extLst>
      <p:ext uri="{BB962C8B-B14F-4D97-AF65-F5344CB8AC3E}">
        <p14:creationId xmlns:p14="http://schemas.microsoft.com/office/powerpoint/2010/main" val="13534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09329" y="453264"/>
            <a:ext cx="7165679" cy="590757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b="1" dirty="0"/>
              <a:t>Think—Pair—Share</a:t>
            </a:r>
            <a:r>
              <a:rPr lang="en-US" sz="2800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Each student reads/skims both articles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Could be done in advance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Students get started on worksheet alone, answering ‘a’ questions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With </a:t>
            </a:r>
            <a:r>
              <a:rPr lang="en-US" sz="2800" dirty="0"/>
              <a:t>partner/neighbor</a:t>
            </a:r>
            <a:r>
              <a:rPr lang="en-US" sz="2800" dirty="0" smtClean="0"/>
              <a:t>, work on ‘b’ questions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Students share answers using Post-its or </a:t>
            </a:r>
            <a:r>
              <a:rPr lang="en-US" sz="2800" dirty="0" err="1" smtClean="0"/>
              <a:t>Padlet</a:t>
            </a:r>
            <a:r>
              <a:rPr lang="en-US" sz="2800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Class </a:t>
            </a:r>
            <a:r>
              <a:rPr lang="en-US" sz="2800" dirty="0"/>
              <a:t>discussion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073151" y="2260739"/>
            <a:ext cx="3547533" cy="217715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400" dirty="0"/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77387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06028" y="446088"/>
            <a:ext cx="7336367" cy="590757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Class discusses how </a:t>
            </a:r>
            <a:r>
              <a:rPr lang="en-US" sz="2800" dirty="0" smtClean="0"/>
              <a:t>observable </a:t>
            </a:r>
            <a:r>
              <a:rPr lang="en-US" sz="2800" dirty="0"/>
              <a:t>answers </a:t>
            </a:r>
            <a:r>
              <a:rPr lang="en-US" sz="2800" dirty="0" smtClean="0"/>
              <a:t>(‘a’ questions) </a:t>
            </a:r>
            <a:r>
              <a:rPr lang="en-US" sz="2800" dirty="0"/>
              <a:t>helped them think critically to discover answers to more complex </a:t>
            </a:r>
            <a:r>
              <a:rPr lang="en-US" sz="2800" dirty="0" smtClean="0"/>
              <a:t>questions (‘b’ questions)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Class debates answers to ‘b’ questions and defends their decisions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Class analyzes whether popular article was accurate representation and why this may be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Prompt students to think/talk about how this will affect their own research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073151" y="2260739"/>
            <a:ext cx="3547533" cy="217715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1128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705</TotalTime>
  <Words>906</Words>
  <Application>Microsoft Office PowerPoint</Application>
  <PresentationFormat>Widescreen</PresentationFormat>
  <Paragraphs>162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Courier New</vt:lpstr>
      <vt:lpstr>Times New Roman</vt:lpstr>
      <vt:lpstr>Wingdings 2</vt:lpstr>
      <vt:lpstr>Quotable</vt:lpstr>
      <vt:lpstr>Scientific research in popular sources:  Comparing and contrasting delivery of information</vt:lpstr>
      <vt:lpstr>Agenda</vt:lpstr>
      <vt:lpstr>Learning outcomes</vt:lpstr>
      <vt:lpstr>Learning outcomes</vt:lpstr>
      <vt:lpstr>Activity</vt:lpstr>
      <vt:lpstr>PowerPoint Presentation</vt:lpstr>
      <vt:lpstr>Activity</vt:lpstr>
      <vt:lpstr>Activity</vt:lpstr>
      <vt:lpstr>Activity</vt:lpstr>
      <vt:lpstr>Example -</vt:lpstr>
      <vt:lpstr>Optional add-ons</vt:lpstr>
      <vt:lpstr>Example</vt:lpstr>
      <vt:lpstr>Optional add-ons</vt:lpstr>
      <vt:lpstr>Examples</vt:lpstr>
      <vt:lpstr>Optional add-ons</vt:lpstr>
      <vt:lpstr>Example</vt:lpstr>
      <vt:lpstr>Thank you!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research in popular sources:  Comparing and contrasting delivery of information</dc:title>
  <dc:creator>Bitter, Janelle</dc:creator>
  <cp:lastModifiedBy>Bitter, Janelle</cp:lastModifiedBy>
  <cp:revision>120</cp:revision>
  <dcterms:created xsi:type="dcterms:W3CDTF">2019-09-17T19:53:07Z</dcterms:created>
  <dcterms:modified xsi:type="dcterms:W3CDTF">2019-10-09T13:09:09Z</dcterms:modified>
</cp:coreProperties>
</file>